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50"/>
  </p:notesMasterIdLst>
  <p:sldIdLst>
    <p:sldId id="1339" r:id="rId2"/>
    <p:sldId id="1617" r:id="rId3"/>
    <p:sldId id="1425" r:id="rId4"/>
    <p:sldId id="1520" r:id="rId5"/>
    <p:sldId id="1477" r:id="rId6"/>
    <p:sldId id="1375" r:id="rId7"/>
    <p:sldId id="1521" r:id="rId8"/>
    <p:sldId id="1503" r:id="rId9"/>
    <p:sldId id="1495" r:id="rId10"/>
    <p:sldId id="1583" r:id="rId11"/>
    <p:sldId id="1629" r:id="rId12"/>
    <p:sldId id="1593" r:id="rId13"/>
    <p:sldId id="1621" r:id="rId14"/>
    <p:sldId id="1595" r:id="rId15"/>
    <p:sldId id="1586" r:id="rId16"/>
    <p:sldId id="1584" r:id="rId17"/>
    <p:sldId id="1424" r:id="rId18"/>
    <p:sldId id="1582" r:id="rId19"/>
    <p:sldId id="1519" r:id="rId20"/>
    <p:sldId id="1560" r:id="rId21"/>
    <p:sldId id="1608" r:id="rId22"/>
    <p:sldId id="1612" r:id="rId23"/>
    <p:sldId id="1574" r:id="rId24"/>
    <p:sldId id="1575" r:id="rId25"/>
    <p:sldId id="1576" r:id="rId26"/>
    <p:sldId id="1472" r:id="rId27"/>
    <p:sldId id="1614" r:id="rId28"/>
    <p:sldId id="1628" r:id="rId29"/>
    <p:sldId id="1589" r:id="rId30"/>
    <p:sldId id="1618" r:id="rId31"/>
    <p:sldId id="1615" r:id="rId32"/>
    <p:sldId id="1622" r:id="rId33"/>
    <p:sldId id="1623" r:id="rId34"/>
    <p:sldId id="1624" r:id="rId35"/>
    <p:sldId id="1588" r:id="rId36"/>
    <p:sldId id="1626" r:id="rId37"/>
    <p:sldId id="1597" r:id="rId38"/>
    <p:sldId id="1625" r:id="rId39"/>
    <p:sldId id="1590" r:id="rId40"/>
    <p:sldId id="1453" r:id="rId41"/>
    <p:sldId id="1591" r:id="rId42"/>
    <p:sldId id="1592" r:id="rId43"/>
    <p:sldId id="1587" r:id="rId44"/>
    <p:sldId id="1627" r:id="rId45"/>
    <p:sldId id="1616" r:id="rId46"/>
    <p:sldId id="1620" r:id="rId47"/>
    <p:sldId id="1611" r:id="rId48"/>
    <p:sldId id="1610" r:id="rId4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008F00"/>
    <a:srgbClr val="FFD579"/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Estilo Médio 4 - Ênfas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édio 4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11"/>
    <p:restoredTop sz="92740"/>
  </p:normalViewPr>
  <p:slideViewPr>
    <p:cSldViewPr snapToGrid="0" snapToObjects="1">
      <p:cViewPr varScale="1">
        <p:scale>
          <a:sx n="69" d="100"/>
          <a:sy n="69" d="100"/>
        </p:scale>
        <p:origin x="112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rogeriobuccelli\Documents\Documentos%20Rogerio\Orcamento2025\fluxodecaixa2025_JANEIR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\\Users\rogeriobuccelli\Documents\Documentos%20Rogerio\Orcamento2025\fluxodecaixa2025_JANEIRO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rogeriobuccelli\Documents\Arquivos%20Novos_Dell2\Comprom%20UNESP%20Lib%20Fin+Folha%20Pgto%20-%201995%20a%202005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rogeriobuccelli\Documents\Arquivos%20Novos_Dell2\Comprom%20UNESP%20Lib%20Fin+Folha%20Pgto%20-%201995%20a%202005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26735975188281E-2"/>
          <c:y val="2.7556159235544407E-2"/>
          <c:w val="0.92636359317707184"/>
          <c:h val="0.86477259659301731"/>
        </c:manualLayout>
      </c:layout>
      <c:barChart>
        <c:barDir val="col"/>
        <c:grouping val="stacked"/>
        <c:varyColors val="0"/>
        <c:ser>
          <c:idx val="0"/>
          <c:order val="0"/>
          <c:tx>
            <c:v>outros itens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D85-3943-8444-315F30BCA8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correlações!$S$16:$S$21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correlações!$AB$16:$AB$21</c:f>
              <c:numCache>
                <c:formatCode>#,##0.00</c:formatCode>
                <c:ptCount val="6"/>
                <c:pt idx="0">
                  <c:v>8056271.7399997115</c:v>
                </c:pt>
                <c:pt idx="1">
                  <c:v>18691577.849999666</c:v>
                </c:pt>
                <c:pt idx="2">
                  <c:v>27628867.840000153</c:v>
                </c:pt>
                <c:pt idx="3">
                  <c:v>62561748.600000262</c:v>
                </c:pt>
                <c:pt idx="4">
                  <c:v>51047928.179998159</c:v>
                </c:pt>
                <c:pt idx="5">
                  <c:v>50000000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85-3943-8444-315F30BCA862}"/>
            </c:ext>
          </c:extLst>
        </c:ser>
        <c:ser>
          <c:idx val="1"/>
          <c:order val="1"/>
          <c:tx>
            <c:v>inscr. RP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correlações!$S$16:$S$21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correlações!$AC$16:$AC$21</c:f>
              <c:numCache>
                <c:formatCode>#,##0.00</c:formatCode>
                <c:ptCount val="6"/>
                <c:pt idx="0">
                  <c:v>343059163.7500003</c:v>
                </c:pt>
                <c:pt idx="1">
                  <c:v>1211820077.3800004</c:v>
                </c:pt>
                <c:pt idx="2">
                  <c:v>1256897464.6599998</c:v>
                </c:pt>
                <c:pt idx="3">
                  <c:v>1002001630.67</c:v>
                </c:pt>
                <c:pt idx="4">
                  <c:v>659114374.26000023</c:v>
                </c:pt>
                <c:pt idx="5">
                  <c:v>400000000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85-3943-8444-315F30BCA862}"/>
            </c:ext>
          </c:extLst>
        </c:ser>
        <c:ser>
          <c:idx val="2"/>
          <c:order val="2"/>
          <c:tx>
            <c:v>superavt. financeiro</c:v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correlações!$S$16:$S$21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correlações!$AD$16:$AD$21</c:f>
              <c:numCache>
                <c:formatCode>#,##0.00</c:formatCode>
                <c:ptCount val="6"/>
                <c:pt idx="0">
                  <c:v>61074502.469999999</c:v>
                </c:pt>
                <c:pt idx="1">
                  <c:v>103957909.40000001</c:v>
                </c:pt>
                <c:pt idx="2">
                  <c:v>429041268</c:v>
                </c:pt>
                <c:pt idx="3">
                  <c:v>527224539.48000002</c:v>
                </c:pt>
                <c:pt idx="4">
                  <c:v>672910821.72000003</c:v>
                </c:pt>
                <c:pt idx="5">
                  <c:v>500000000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85-3943-8444-315F30BCA8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78207631"/>
        <c:axId val="578385343"/>
      </c:barChart>
      <c:catAx>
        <c:axId val="578207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78385343"/>
        <c:crosses val="autoZero"/>
        <c:auto val="1"/>
        <c:lblAlgn val="ctr"/>
        <c:lblOffset val="100"/>
        <c:noMultiLvlLbl val="0"/>
      </c:catAx>
      <c:valAx>
        <c:axId val="578385343"/>
        <c:scaling>
          <c:orientation val="minMax"/>
          <c:max val="200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78207631"/>
        <c:crosses val="autoZero"/>
        <c:crossBetween val="between"/>
        <c:dispUnits>
          <c:builtInUnit val="b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</c:dispUnitsLbl>
        </c:dispUnits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1446408770364582E-3"/>
                  <c:y val="5.569006202168452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66-0A4C-A4B8-1D9D8169A77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66-0A4C-A4B8-1D9D8169A778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66-0A4C-A4B8-1D9D8169A778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266-0A4C-A4B8-1D9D8169A778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266-0A4C-A4B8-1D9D8169A778}"/>
                </c:ext>
              </c:extLst>
            </c:dLbl>
            <c:dLbl>
              <c:idx val="5"/>
              <c:layout>
                <c:manualLayout>
                  <c:x val="1.1446408770364582E-3"/>
                  <c:y val="-1.937045635536856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266-0A4C-A4B8-1D9D8169A778}"/>
                </c:ext>
              </c:extLst>
            </c:dLbl>
            <c:dLbl>
              <c:idx val="6"/>
              <c:layout>
                <c:manualLayout>
                  <c:x val="-4.2351712450348945E-2"/>
                  <c:y val="5.326875497726345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266-0A4C-A4B8-1D9D8169A778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266-0A4C-A4B8-1D9D8169A778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266-0A4C-A4B8-1D9D8169A778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266-0A4C-A4B8-1D9D8169A778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266-0A4C-A4B8-1D9D8169A778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266-0A4C-A4B8-1D9D8169A778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266-0A4C-A4B8-1D9D8169A778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266-0A4C-A4B8-1D9D8169A778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266-0A4C-A4B8-1D9D8169A778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266-0A4C-A4B8-1D9D8169A778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266-0A4C-A4B8-1D9D8169A778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266-0A4C-A4B8-1D9D8169A778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266-0A4C-A4B8-1D9D8169A778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266-0A4C-A4B8-1D9D8169A778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266-0A4C-A4B8-1D9D8169A778}"/>
                </c:ext>
              </c:extLst>
            </c:dLbl>
            <c:dLbl>
              <c:idx val="21"/>
              <c:layout>
                <c:manualLayout>
                  <c:x val="-3.4339226311094584E-3"/>
                  <c:y val="-5.084744793284247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266-0A4C-A4B8-1D9D8169A778}"/>
                </c:ext>
              </c:extLst>
            </c:dLbl>
            <c:dLbl>
              <c:idx val="22"/>
              <c:layout>
                <c:manualLayout>
                  <c:x val="-3.4339226311093825E-2"/>
                  <c:y val="4.842614088842140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7266-0A4C-A4B8-1D9D8169A778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266-0A4C-A4B8-1D9D8169A778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266-0A4C-A4B8-1D9D8169A778}"/>
                </c:ext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7266-0A4C-A4B8-1D9D8169A778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266-0A4C-A4B8-1D9D8169A778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7266-0A4C-A4B8-1D9D8169A778}"/>
                </c:ext>
              </c:extLst>
            </c:dLbl>
            <c:dLbl>
              <c:idx val="2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7266-0A4C-A4B8-1D9D8169A778}"/>
                </c:ext>
              </c:extLst>
            </c:dLbl>
            <c:dLbl>
              <c:idx val="2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7266-0A4C-A4B8-1D9D8169A778}"/>
                </c:ext>
              </c:extLst>
            </c:dLbl>
            <c:dLbl>
              <c:idx val="3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7266-0A4C-A4B8-1D9D8169A778}"/>
                </c:ext>
              </c:extLst>
            </c:dLbl>
            <c:dLbl>
              <c:idx val="3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7266-0A4C-A4B8-1D9D8169A778}"/>
                </c:ext>
              </c:extLst>
            </c:dLbl>
            <c:dLbl>
              <c:idx val="3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7266-0A4C-A4B8-1D9D8169A778}"/>
                </c:ext>
              </c:extLst>
            </c:dLbl>
            <c:dLbl>
              <c:idx val="33"/>
              <c:layout>
                <c:manualLayout>
                  <c:x val="-1.2591049647401039E-2"/>
                  <c:y val="-4.358352679957926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7266-0A4C-A4B8-1D9D8169A778}"/>
                </c:ext>
              </c:extLst>
            </c:dLbl>
            <c:dLbl>
              <c:idx val="34"/>
              <c:layout>
                <c:manualLayout>
                  <c:x val="-9.3860551916989568E-2"/>
                  <c:y val="2.421307044421070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7266-0A4C-A4B8-1D9D8169A778}"/>
                </c:ext>
              </c:extLst>
            </c:dLbl>
            <c:dLbl>
              <c:idx val="35"/>
              <c:layout>
                <c:manualLayout>
                  <c:x val="-8.4703424900697891E-2"/>
                  <c:y val="7.506051837705317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7266-0A4C-A4B8-1D9D8169A778}"/>
                </c:ext>
              </c:extLst>
            </c:dLbl>
            <c:dLbl>
              <c:idx val="36"/>
              <c:layout>
                <c:manualLayout>
                  <c:x val="-1.6024972278510415E-2"/>
                  <c:y val="0.113801431087790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7266-0A4C-A4B8-1D9D8169A7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rgbClr val="FF0000"/>
                </a:solidFill>
                <a:prstDash val="sysDot"/>
              </a:ln>
              <a:effectLst/>
            </c:spPr>
            <c:trendlineType val="movingAvg"/>
            <c:period val="3"/>
            <c:dispRSqr val="0"/>
            <c:dispEq val="0"/>
          </c:trendline>
          <c:cat>
            <c:numRef>
              <c:f>correlações!$A$248:$A$284</c:f>
              <c:numCache>
                <c:formatCode>mmm\-yy</c:formatCode>
                <c:ptCount val="37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  <c:pt idx="12">
                  <c:v>44927</c:v>
                </c:pt>
                <c:pt idx="13">
                  <c:v>44958</c:v>
                </c:pt>
                <c:pt idx="14">
                  <c:v>44986</c:v>
                </c:pt>
                <c:pt idx="15">
                  <c:v>45017</c:v>
                </c:pt>
                <c:pt idx="16">
                  <c:v>45047</c:v>
                </c:pt>
                <c:pt idx="17">
                  <c:v>45078</c:v>
                </c:pt>
                <c:pt idx="18">
                  <c:v>45108</c:v>
                </c:pt>
                <c:pt idx="19">
                  <c:v>45139</c:v>
                </c:pt>
                <c:pt idx="20">
                  <c:v>45170</c:v>
                </c:pt>
                <c:pt idx="21">
                  <c:v>45200</c:v>
                </c:pt>
                <c:pt idx="22">
                  <c:v>45231</c:v>
                </c:pt>
                <c:pt idx="23">
                  <c:v>45261</c:v>
                </c:pt>
                <c:pt idx="24">
                  <c:v>45292</c:v>
                </c:pt>
                <c:pt idx="25">
                  <c:v>45323</c:v>
                </c:pt>
                <c:pt idx="26">
                  <c:v>45352</c:v>
                </c:pt>
                <c:pt idx="27">
                  <c:v>45383</c:v>
                </c:pt>
                <c:pt idx="28">
                  <c:v>45413</c:v>
                </c:pt>
                <c:pt idx="29">
                  <c:v>45444</c:v>
                </c:pt>
                <c:pt idx="30">
                  <c:v>45474</c:v>
                </c:pt>
                <c:pt idx="31">
                  <c:v>45505</c:v>
                </c:pt>
                <c:pt idx="32">
                  <c:v>45536</c:v>
                </c:pt>
                <c:pt idx="33">
                  <c:v>45566</c:v>
                </c:pt>
                <c:pt idx="34">
                  <c:v>45597</c:v>
                </c:pt>
                <c:pt idx="35">
                  <c:v>45627</c:v>
                </c:pt>
                <c:pt idx="36">
                  <c:v>45658</c:v>
                </c:pt>
              </c:numCache>
            </c:numRef>
          </c:cat>
          <c:val>
            <c:numRef>
              <c:f>correlações!$C$248:$C$284</c:f>
              <c:numCache>
                <c:formatCode>#,##0.00</c:formatCode>
                <c:ptCount val="37"/>
                <c:pt idx="0">
                  <c:v>1427.6424806999999</c:v>
                </c:pt>
                <c:pt idx="1">
                  <c:v>1504.0414688799997</c:v>
                </c:pt>
                <c:pt idx="2">
                  <c:v>1570.1554419699999</c:v>
                </c:pt>
                <c:pt idx="3">
                  <c:v>1688.5480653499999</c:v>
                </c:pt>
                <c:pt idx="4">
                  <c:v>1784.47282298</c:v>
                </c:pt>
                <c:pt idx="5">
                  <c:v>1849.16426508</c:v>
                </c:pt>
                <c:pt idx="6">
                  <c:v>1604.1650714899997</c:v>
                </c:pt>
                <c:pt idx="7">
                  <c:v>1632.9036082399998</c:v>
                </c:pt>
                <c:pt idx="8">
                  <c:v>1711.6432072699997</c:v>
                </c:pt>
                <c:pt idx="9">
                  <c:v>1801.5614584199996</c:v>
                </c:pt>
                <c:pt idx="10">
                  <c:v>1682.3838295099995</c:v>
                </c:pt>
                <c:pt idx="11">
                  <c:v>1712.6668239299995</c:v>
                </c:pt>
                <c:pt idx="12">
                  <c:v>1771.2476264999984</c:v>
                </c:pt>
                <c:pt idx="13">
                  <c:v>1773.2997495999984</c:v>
                </c:pt>
                <c:pt idx="14">
                  <c:v>1716.0415941099984</c:v>
                </c:pt>
                <c:pt idx="15">
                  <c:v>1739.2720547999984</c:v>
                </c:pt>
                <c:pt idx="16">
                  <c:v>1781.6311903299984</c:v>
                </c:pt>
                <c:pt idx="17">
                  <c:v>1760.1665276199983</c:v>
                </c:pt>
                <c:pt idx="18">
                  <c:v>1758.1195265699982</c:v>
                </c:pt>
                <c:pt idx="19">
                  <c:v>1800.4361420999983</c:v>
                </c:pt>
                <c:pt idx="20">
                  <c:v>1792.3227230599982</c:v>
                </c:pt>
                <c:pt idx="21">
                  <c:v>1771.3919094699982</c:v>
                </c:pt>
                <c:pt idx="22">
                  <c:v>1590.4618141899982</c:v>
                </c:pt>
                <c:pt idx="23">
                  <c:v>1590.8871421799981</c:v>
                </c:pt>
                <c:pt idx="24">
                  <c:v>1536.8661995399982</c:v>
                </c:pt>
                <c:pt idx="25">
                  <c:v>1531.2042154499979</c:v>
                </c:pt>
                <c:pt idx="26">
                  <c:v>1531.8619540699979</c:v>
                </c:pt>
                <c:pt idx="27">
                  <c:v>1559.7477002999979</c:v>
                </c:pt>
                <c:pt idx="28">
                  <c:v>1560.1240874699979</c:v>
                </c:pt>
                <c:pt idx="29">
                  <c:v>1549.2490567799978</c:v>
                </c:pt>
                <c:pt idx="30">
                  <c:v>1566.6122078099977</c:v>
                </c:pt>
                <c:pt idx="31">
                  <c:v>1588.2504973099976</c:v>
                </c:pt>
                <c:pt idx="32">
                  <c:v>1585.2021817099978</c:v>
                </c:pt>
                <c:pt idx="33">
                  <c:v>1616.1701791799978</c:v>
                </c:pt>
                <c:pt idx="34">
                  <c:v>1404.8856786799979</c:v>
                </c:pt>
                <c:pt idx="35">
                  <c:v>1382.172347589998</c:v>
                </c:pt>
                <c:pt idx="36">
                  <c:v>1303.2217286099979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7266-0A4C-A4B8-1D9D8169A7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5883408"/>
        <c:axId val="435885120"/>
      </c:lineChart>
      <c:dateAx>
        <c:axId val="435883408"/>
        <c:scaling>
          <c:orientation val="minMax"/>
        </c:scaling>
        <c:delete val="0"/>
        <c:axPos val="b"/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35885120"/>
        <c:crosses val="autoZero"/>
        <c:auto val="1"/>
        <c:lblOffset val="100"/>
        <c:baseTimeUnit val="months"/>
      </c:dateAx>
      <c:valAx>
        <c:axId val="435885120"/>
        <c:scaling>
          <c:orientation val="minMax"/>
          <c:max val="3000"/>
          <c:min val="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35883408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046371539371683E-2"/>
          <c:y val="1.3806142887203747E-2"/>
          <c:w val="0.93643615088841481"/>
          <c:h val="0.88523275479109353"/>
        </c:manualLayout>
      </c:layout>
      <c:lineChart>
        <c:grouping val="standard"/>
        <c:varyColors val="0"/>
        <c:ser>
          <c:idx val="0"/>
          <c:order val="0"/>
          <c:tx>
            <c:v>DIÁRIAS</c:v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trendline>
            <c:spPr>
              <a:ln w="28575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JANEIRO2025!$A$33:$A$93</c:f>
              <c:numCache>
                <c:formatCode>mmm\-yy</c:formatCode>
                <c:ptCount val="61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  <c:pt idx="36">
                  <c:v>44927</c:v>
                </c:pt>
                <c:pt idx="37">
                  <c:v>44958</c:v>
                </c:pt>
                <c:pt idx="38">
                  <c:v>44986</c:v>
                </c:pt>
                <c:pt idx="39">
                  <c:v>45017</c:v>
                </c:pt>
                <c:pt idx="40">
                  <c:v>45047</c:v>
                </c:pt>
                <c:pt idx="41">
                  <c:v>45078</c:v>
                </c:pt>
                <c:pt idx="42">
                  <c:v>45108</c:v>
                </c:pt>
                <c:pt idx="43">
                  <c:v>45139</c:v>
                </c:pt>
                <c:pt idx="44">
                  <c:v>45170</c:v>
                </c:pt>
                <c:pt idx="45">
                  <c:v>45200</c:v>
                </c:pt>
                <c:pt idx="46">
                  <c:v>45231</c:v>
                </c:pt>
                <c:pt idx="47">
                  <c:v>45261</c:v>
                </c:pt>
                <c:pt idx="48">
                  <c:v>45292</c:v>
                </c:pt>
                <c:pt idx="49">
                  <c:v>45323</c:v>
                </c:pt>
                <c:pt idx="50">
                  <c:v>45352</c:v>
                </c:pt>
                <c:pt idx="51">
                  <c:v>45383</c:v>
                </c:pt>
                <c:pt idx="52">
                  <c:v>45413</c:v>
                </c:pt>
                <c:pt idx="53">
                  <c:v>45444</c:v>
                </c:pt>
                <c:pt idx="54">
                  <c:v>45474</c:v>
                </c:pt>
                <c:pt idx="55">
                  <c:v>45505</c:v>
                </c:pt>
                <c:pt idx="56">
                  <c:v>45536</c:v>
                </c:pt>
                <c:pt idx="57">
                  <c:v>45566</c:v>
                </c:pt>
                <c:pt idx="58">
                  <c:v>45597</c:v>
                </c:pt>
                <c:pt idx="59">
                  <c:v>45627</c:v>
                </c:pt>
                <c:pt idx="60">
                  <c:v>45658</c:v>
                </c:pt>
              </c:numCache>
            </c:numRef>
          </c:cat>
          <c:val>
            <c:numRef>
              <c:f>JANEIRO2025!$I$33:$I$93</c:f>
              <c:numCache>
                <c:formatCode>#,##0.00</c:formatCode>
                <c:ptCount val="61"/>
                <c:pt idx="0">
                  <c:v>100</c:v>
                </c:pt>
                <c:pt idx="1">
                  <c:v>198.08519763107927</c:v>
                </c:pt>
                <c:pt idx="2">
                  <c:v>180.87553572990467</c:v>
                </c:pt>
                <c:pt idx="3">
                  <c:v>17.70201143830959</c:v>
                </c:pt>
                <c:pt idx="4">
                  <c:v>4.9900824720743291</c:v>
                </c:pt>
                <c:pt idx="5">
                  <c:v>4.3140541104838004</c:v>
                </c:pt>
                <c:pt idx="6">
                  <c:v>7.4248567389813873</c:v>
                </c:pt>
                <c:pt idx="7">
                  <c:v>47.702603950646548</c:v>
                </c:pt>
                <c:pt idx="8">
                  <c:v>53.747809820468774</c:v>
                </c:pt>
                <c:pt idx="9">
                  <c:v>57.59614923410728</c:v>
                </c:pt>
                <c:pt idx="10">
                  <c:v>76.487586866540838</c:v>
                </c:pt>
                <c:pt idx="11">
                  <c:v>85.410484082579316</c:v>
                </c:pt>
                <c:pt idx="12">
                  <c:v>63.899634053094765</c:v>
                </c:pt>
                <c:pt idx="13">
                  <c:v>115.70005332611035</c:v>
                </c:pt>
                <c:pt idx="14">
                  <c:v>103.98574584606533</c:v>
                </c:pt>
                <c:pt idx="15">
                  <c:v>108.78678866777837</c:v>
                </c:pt>
                <c:pt idx="16">
                  <c:v>157.51401573825632</c:v>
                </c:pt>
                <c:pt idx="17">
                  <c:v>258.02633011965935</c:v>
                </c:pt>
                <c:pt idx="18">
                  <c:v>168.33247842267579</c:v>
                </c:pt>
                <c:pt idx="19">
                  <c:v>281.68572581350543</c:v>
                </c:pt>
                <c:pt idx="20">
                  <c:v>236.94036786551669</c:v>
                </c:pt>
                <c:pt idx="21">
                  <c:v>267.85208070582331</c:v>
                </c:pt>
                <c:pt idx="22">
                  <c:v>417.41445109374962</c:v>
                </c:pt>
                <c:pt idx="23">
                  <c:v>248.40004740098698</c:v>
                </c:pt>
                <c:pt idx="24">
                  <c:v>168.88599216190826</c:v>
                </c:pt>
                <c:pt idx="25">
                  <c:v>318.60566611083368</c:v>
                </c:pt>
                <c:pt idx="26">
                  <c:v>461.39859997799243</c:v>
                </c:pt>
                <c:pt idx="27">
                  <c:v>544.19371767633595</c:v>
                </c:pt>
                <c:pt idx="28">
                  <c:v>684.69748295116301</c:v>
                </c:pt>
                <c:pt idx="29">
                  <c:v>761.84808547977991</c:v>
                </c:pt>
                <c:pt idx="30">
                  <c:v>550.35260691320832</c:v>
                </c:pt>
                <c:pt idx="31">
                  <c:v>902.52476842642841</c:v>
                </c:pt>
                <c:pt idx="32">
                  <c:v>1174.0412614305505</c:v>
                </c:pt>
                <c:pt idx="33">
                  <c:v>1023.3882676914309</c:v>
                </c:pt>
                <c:pt idx="34">
                  <c:v>1155.5187953377745</c:v>
                </c:pt>
                <c:pt idx="35">
                  <c:v>689.3727495111774</c:v>
                </c:pt>
                <c:pt idx="36">
                  <c:v>556.81524618887602</c:v>
                </c:pt>
                <c:pt idx="37">
                  <c:v>545.77151595692158</c:v>
                </c:pt>
                <c:pt idx="38">
                  <c:v>831.02793554594382</c:v>
                </c:pt>
                <c:pt idx="39">
                  <c:v>872.5433902427327</c:v>
                </c:pt>
                <c:pt idx="40">
                  <c:v>1201.2622600677726</c:v>
                </c:pt>
                <c:pt idx="41">
                  <c:v>1019.0968419092444</c:v>
                </c:pt>
                <c:pt idx="42">
                  <c:v>843.50554563332548</c:v>
                </c:pt>
                <c:pt idx="43">
                  <c:v>1684.6231819041095</c:v>
                </c:pt>
                <c:pt idx="44">
                  <c:v>1316.1779907060211</c:v>
                </c:pt>
                <c:pt idx="45">
                  <c:v>1657.8277481991863</c:v>
                </c:pt>
                <c:pt idx="46">
                  <c:v>1363.5643905728473</c:v>
                </c:pt>
                <c:pt idx="47">
                  <c:v>859.01636180496234</c:v>
                </c:pt>
                <c:pt idx="48">
                  <c:v>546.58741673085581</c:v>
                </c:pt>
                <c:pt idx="49">
                  <c:v>722.98285946453848</c:v>
                </c:pt>
                <c:pt idx="50">
                  <c:v>1078.2942134116583</c:v>
                </c:pt>
                <c:pt idx="51">
                  <c:v>1471.3523219429896</c:v>
                </c:pt>
                <c:pt idx="52">
                  <c:v>1355.0983429404982</c:v>
                </c:pt>
                <c:pt idx="53">
                  <c:v>1329.5793444556368</c:v>
                </c:pt>
                <c:pt idx="54">
                  <c:v>1062.3065263823178</c:v>
                </c:pt>
                <c:pt idx="55">
                  <c:v>1432.4995443297989</c:v>
                </c:pt>
                <c:pt idx="56">
                  <c:v>1560.9615459493327</c:v>
                </c:pt>
                <c:pt idx="57">
                  <c:v>1728.8019739125293</c:v>
                </c:pt>
                <c:pt idx="58">
                  <c:v>1380.0262229031418</c:v>
                </c:pt>
                <c:pt idx="59">
                  <c:v>1013.1730277098276</c:v>
                </c:pt>
                <c:pt idx="60">
                  <c:v>803.10225916489662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91E1-D742-9A01-8AC006EDEBF6}"/>
            </c:ext>
          </c:extLst>
        </c:ser>
        <c:ser>
          <c:idx val="1"/>
          <c:order val="1"/>
          <c:tx>
            <c:v>ICMS</c:v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trendline>
            <c:spPr>
              <a:ln w="28575" cap="rnd">
                <a:solidFill>
                  <a:srgbClr val="C00000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JANEIRO2025!$A$33:$A$93</c:f>
              <c:numCache>
                <c:formatCode>mmm\-yy</c:formatCode>
                <c:ptCount val="61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  <c:pt idx="36">
                  <c:v>44927</c:v>
                </c:pt>
                <c:pt idx="37">
                  <c:v>44958</c:v>
                </c:pt>
                <c:pt idx="38">
                  <c:v>44986</c:v>
                </c:pt>
                <c:pt idx="39">
                  <c:v>45017</c:v>
                </c:pt>
                <c:pt idx="40">
                  <c:v>45047</c:v>
                </c:pt>
                <c:pt idx="41">
                  <c:v>45078</c:v>
                </c:pt>
                <c:pt idx="42">
                  <c:v>45108</c:v>
                </c:pt>
                <c:pt idx="43">
                  <c:v>45139</c:v>
                </c:pt>
                <c:pt idx="44">
                  <c:v>45170</c:v>
                </c:pt>
                <c:pt idx="45">
                  <c:v>45200</c:v>
                </c:pt>
                <c:pt idx="46">
                  <c:v>45231</c:v>
                </c:pt>
                <c:pt idx="47">
                  <c:v>45261</c:v>
                </c:pt>
                <c:pt idx="48">
                  <c:v>45292</c:v>
                </c:pt>
                <c:pt idx="49">
                  <c:v>45323</c:v>
                </c:pt>
                <c:pt idx="50">
                  <c:v>45352</c:v>
                </c:pt>
                <c:pt idx="51">
                  <c:v>45383</c:v>
                </c:pt>
                <c:pt idx="52">
                  <c:v>45413</c:v>
                </c:pt>
                <c:pt idx="53">
                  <c:v>45444</c:v>
                </c:pt>
                <c:pt idx="54">
                  <c:v>45474</c:v>
                </c:pt>
                <c:pt idx="55">
                  <c:v>45505</c:v>
                </c:pt>
                <c:pt idx="56">
                  <c:v>45536</c:v>
                </c:pt>
                <c:pt idx="57">
                  <c:v>45566</c:v>
                </c:pt>
                <c:pt idx="58">
                  <c:v>45597</c:v>
                </c:pt>
                <c:pt idx="59">
                  <c:v>45627</c:v>
                </c:pt>
                <c:pt idx="60">
                  <c:v>45658</c:v>
                </c:pt>
              </c:numCache>
            </c:numRef>
          </c:cat>
          <c:val>
            <c:numRef>
              <c:f>JANEIRO2025!$C$33:$C$93</c:f>
              <c:numCache>
                <c:formatCode>#,##0.00</c:formatCode>
                <c:ptCount val="61"/>
                <c:pt idx="0">
                  <c:v>100</c:v>
                </c:pt>
                <c:pt idx="1">
                  <c:v>91.182763213675813</c:v>
                </c:pt>
                <c:pt idx="2">
                  <c:v>93.348485081432088</c:v>
                </c:pt>
                <c:pt idx="3">
                  <c:v>80.3938535528263</c:v>
                </c:pt>
                <c:pt idx="4">
                  <c:v>69.578922383482038</c:v>
                </c:pt>
                <c:pt idx="5">
                  <c:v>77.093985270014144</c:v>
                </c:pt>
                <c:pt idx="6">
                  <c:v>87.723462048686443</c:v>
                </c:pt>
                <c:pt idx="7">
                  <c:v>94.870920696084639</c:v>
                </c:pt>
                <c:pt idx="8">
                  <c:v>101.3005542482796</c:v>
                </c:pt>
                <c:pt idx="9">
                  <c:v>107.40362024023987</c:v>
                </c:pt>
                <c:pt idx="10">
                  <c:v>113.87261343304156</c:v>
                </c:pt>
                <c:pt idx="11">
                  <c:v>115.23963237062496</c:v>
                </c:pt>
                <c:pt idx="12">
                  <c:v>108.7450145379314</c:v>
                </c:pt>
                <c:pt idx="13">
                  <c:v>105.46581082700064</c:v>
                </c:pt>
                <c:pt idx="14">
                  <c:v>114.41038416680111</c:v>
                </c:pt>
                <c:pt idx="15">
                  <c:v>105.18471559362071</c:v>
                </c:pt>
                <c:pt idx="16">
                  <c:v>108.82592575114639</c:v>
                </c:pt>
                <c:pt idx="17">
                  <c:v>112.73425994295637</c:v>
                </c:pt>
                <c:pt idx="18">
                  <c:v>121.26511126270583</c:v>
                </c:pt>
                <c:pt idx="19">
                  <c:v>122.93803411089993</c:v>
                </c:pt>
                <c:pt idx="20">
                  <c:v>124.97797415800522</c:v>
                </c:pt>
                <c:pt idx="21">
                  <c:v>127.79402165184766</c:v>
                </c:pt>
                <c:pt idx="22">
                  <c:v>133.43005566918035</c:v>
                </c:pt>
                <c:pt idx="23">
                  <c:v>142.83663405564758</c:v>
                </c:pt>
                <c:pt idx="24">
                  <c:v>128.76444816901332</c:v>
                </c:pt>
                <c:pt idx="25">
                  <c:v>109.10694588910161</c:v>
                </c:pt>
                <c:pt idx="26">
                  <c:v>137.99539484458438</c:v>
                </c:pt>
                <c:pt idx="27">
                  <c:v>129.27506850269395</c:v>
                </c:pt>
                <c:pt idx="28">
                  <c:v>129.99593023391108</c:v>
                </c:pt>
                <c:pt idx="29">
                  <c:v>130.74928500600333</c:v>
                </c:pt>
                <c:pt idx="30">
                  <c:v>134.38661855745508</c:v>
                </c:pt>
                <c:pt idx="31">
                  <c:v>134.99003678831826</c:v>
                </c:pt>
                <c:pt idx="32">
                  <c:v>132.80384142170075</c:v>
                </c:pt>
                <c:pt idx="33">
                  <c:v>120.95776780171246</c:v>
                </c:pt>
                <c:pt idx="34">
                  <c:v>122.7794483752924</c:v>
                </c:pt>
                <c:pt idx="35">
                  <c:v>135.09724156163315</c:v>
                </c:pt>
                <c:pt idx="36">
                  <c:v>119.16778489606499</c:v>
                </c:pt>
                <c:pt idx="37">
                  <c:v>111.09500501908306</c:v>
                </c:pt>
                <c:pt idx="38">
                  <c:v>115.82356046162926</c:v>
                </c:pt>
                <c:pt idx="39">
                  <c:v>121.10465348607242</c:v>
                </c:pt>
                <c:pt idx="40">
                  <c:v>115.81291402698393</c:v>
                </c:pt>
                <c:pt idx="41">
                  <c:v>125.08310621018434</c:v>
                </c:pt>
                <c:pt idx="42">
                  <c:v>120.76011145430245</c:v>
                </c:pt>
                <c:pt idx="43">
                  <c:v>126.35281748532226</c:v>
                </c:pt>
                <c:pt idx="44">
                  <c:v>131.43736050509526</c:v>
                </c:pt>
                <c:pt idx="45">
                  <c:v>131.60559672348353</c:v>
                </c:pt>
                <c:pt idx="46">
                  <c:v>130.16215565819277</c:v>
                </c:pt>
                <c:pt idx="47">
                  <c:v>138.96092879540851</c:v>
                </c:pt>
                <c:pt idx="48">
                  <c:v>132.83828976129433</c:v>
                </c:pt>
                <c:pt idx="49">
                  <c:v>126.91317288798508</c:v>
                </c:pt>
                <c:pt idx="50">
                  <c:v>126.53513854842839</c:v>
                </c:pt>
                <c:pt idx="51">
                  <c:v>140.56376481694772</c:v>
                </c:pt>
                <c:pt idx="52">
                  <c:v>140.27580320448834</c:v>
                </c:pt>
                <c:pt idx="53">
                  <c:v>138.16841356977832</c:v>
                </c:pt>
                <c:pt idx="54">
                  <c:v>145.97393618209864</c:v>
                </c:pt>
                <c:pt idx="55">
                  <c:v>143.27000806018123</c:v>
                </c:pt>
                <c:pt idx="56">
                  <c:v>147.91133408481321</c:v>
                </c:pt>
                <c:pt idx="57">
                  <c:v>151.13785065201182</c:v>
                </c:pt>
                <c:pt idx="58">
                  <c:v>146.73120408164056</c:v>
                </c:pt>
                <c:pt idx="59">
                  <c:v>154.65248900576023</c:v>
                </c:pt>
                <c:pt idx="60">
                  <c:v>146.45446148643452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91E1-D742-9A01-8AC006EDEB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28794848"/>
        <c:axId val="1928796560"/>
      </c:lineChart>
      <c:dateAx>
        <c:axId val="192879484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928796560"/>
        <c:crosses val="autoZero"/>
        <c:auto val="1"/>
        <c:lblOffset val="100"/>
        <c:baseTimeUnit val="months"/>
      </c:dateAx>
      <c:valAx>
        <c:axId val="192879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928794848"/>
        <c:crosses val="autoZero"/>
        <c:crossBetween val="between"/>
      </c:valAx>
      <c:spPr>
        <a:noFill/>
        <a:ln>
          <a:solidFill>
            <a:schemeClr val="tx2"/>
          </a:solidFill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.57063393645392557"/>
          <c:y val="0.10170866098775631"/>
          <c:w val="0.24303868523306288"/>
          <c:h val="6.18011924630028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94520636789079E-2"/>
          <c:y val="6.5274840037097367E-2"/>
          <c:w val="0.93643615088841481"/>
          <c:h val="0.8515801451161632"/>
        </c:manualLayout>
      </c:layout>
      <c:lineChart>
        <c:grouping val="standard"/>
        <c:varyColors val="0"/>
        <c:ser>
          <c:idx val="0"/>
          <c:order val="0"/>
          <c:tx>
            <c:v>DIÁRIAS</c:v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JANEIRO2025!$A$33:$A$93</c:f>
              <c:numCache>
                <c:formatCode>mmm\-yy</c:formatCode>
                <c:ptCount val="61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  <c:pt idx="36">
                  <c:v>44927</c:v>
                </c:pt>
                <c:pt idx="37">
                  <c:v>44958</c:v>
                </c:pt>
                <c:pt idx="38">
                  <c:v>44986</c:v>
                </c:pt>
                <c:pt idx="39">
                  <c:v>45017</c:v>
                </c:pt>
                <c:pt idx="40">
                  <c:v>45047</c:v>
                </c:pt>
                <c:pt idx="41">
                  <c:v>45078</c:v>
                </c:pt>
                <c:pt idx="42">
                  <c:v>45108</c:v>
                </c:pt>
                <c:pt idx="43">
                  <c:v>45139</c:v>
                </c:pt>
                <c:pt idx="44">
                  <c:v>45170</c:v>
                </c:pt>
                <c:pt idx="45">
                  <c:v>45200</c:v>
                </c:pt>
                <c:pt idx="46">
                  <c:v>45231</c:v>
                </c:pt>
                <c:pt idx="47">
                  <c:v>45261</c:v>
                </c:pt>
                <c:pt idx="48">
                  <c:v>45292</c:v>
                </c:pt>
                <c:pt idx="49">
                  <c:v>45323</c:v>
                </c:pt>
                <c:pt idx="50">
                  <c:v>45352</c:v>
                </c:pt>
                <c:pt idx="51">
                  <c:v>45383</c:v>
                </c:pt>
                <c:pt idx="52">
                  <c:v>45413</c:v>
                </c:pt>
                <c:pt idx="53">
                  <c:v>45444</c:v>
                </c:pt>
                <c:pt idx="54">
                  <c:v>45474</c:v>
                </c:pt>
                <c:pt idx="55">
                  <c:v>45505</c:v>
                </c:pt>
                <c:pt idx="56">
                  <c:v>45536</c:v>
                </c:pt>
                <c:pt idx="57">
                  <c:v>45566</c:v>
                </c:pt>
                <c:pt idx="58">
                  <c:v>45597</c:v>
                </c:pt>
                <c:pt idx="59">
                  <c:v>45627</c:v>
                </c:pt>
                <c:pt idx="60">
                  <c:v>45658</c:v>
                </c:pt>
              </c:numCache>
            </c:numRef>
          </c:cat>
          <c:val>
            <c:numRef>
              <c:f>JANEIRO2025!$I$33:$I$93</c:f>
              <c:numCache>
                <c:formatCode>#,##0.00</c:formatCode>
                <c:ptCount val="61"/>
                <c:pt idx="0">
                  <c:v>100</c:v>
                </c:pt>
                <c:pt idx="1">
                  <c:v>198.08519763107927</c:v>
                </c:pt>
                <c:pt idx="2">
                  <c:v>180.87553572990467</c:v>
                </c:pt>
                <c:pt idx="3">
                  <c:v>17.70201143830959</c:v>
                </c:pt>
                <c:pt idx="4">
                  <c:v>4.9900824720743291</c:v>
                </c:pt>
                <c:pt idx="5">
                  <c:v>4.3140541104838004</c:v>
                </c:pt>
                <c:pt idx="6">
                  <c:v>7.4248567389813873</c:v>
                </c:pt>
                <c:pt idx="7">
                  <c:v>47.702603950646548</c:v>
                </c:pt>
                <c:pt idx="8">
                  <c:v>53.747809820468774</c:v>
                </c:pt>
                <c:pt idx="9">
                  <c:v>57.59614923410728</c:v>
                </c:pt>
                <c:pt idx="10">
                  <c:v>76.487586866540838</c:v>
                </c:pt>
                <c:pt idx="11">
                  <c:v>85.410484082579316</c:v>
                </c:pt>
                <c:pt idx="12">
                  <c:v>63.899634053094765</c:v>
                </c:pt>
                <c:pt idx="13">
                  <c:v>115.70005332611035</c:v>
                </c:pt>
                <c:pt idx="14">
                  <c:v>103.98574584606533</c:v>
                </c:pt>
                <c:pt idx="15">
                  <c:v>108.78678866777837</c:v>
                </c:pt>
                <c:pt idx="16">
                  <c:v>157.51401573825632</c:v>
                </c:pt>
                <c:pt idx="17">
                  <c:v>258.02633011965935</c:v>
                </c:pt>
                <c:pt idx="18">
                  <c:v>168.33247842267579</c:v>
                </c:pt>
                <c:pt idx="19">
                  <c:v>281.68572581350543</c:v>
                </c:pt>
                <c:pt idx="20">
                  <c:v>236.94036786551669</c:v>
                </c:pt>
                <c:pt idx="21">
                  <c:v>267.85208070582331</c:v>
                </c:pt>
                <c:pt idx="22">
                  <c:v>417.41445109374962</c:v>
                </c:pt>
                <c:pt idx="23">
                  <c:v>248.40004740098698</c:v>
                </c:pt>
                <c:pt idx="24">
                  <c:v>168.88599216190826</c:v>
                </c:pt>
                <c:pt idx="25">
                  <c:v>318.60566611083368</c:v>
                </c:pt>
                <c:pt idx="26">
                  <c:v>461.39859997799243</c:v>
                </c:pt>
                <c:pt idx="27">
                  <c:v>544.19371767633595</c:v>
                </c:pt>
                <c:pt idx="28">
                  <c:v>684.69748295116301</c:v>
                </c:pt>
                <c:pt idx="29">
                  <c:v>761.84808547977991</c:v>
                </c:pt>
                <c:pt idx="30">
                  <c:v>550.35260691320832</c:v>
                </c:pt>
                <c:pt idx="31">
                  <c:v>902.52476842642841</c:v>
                </c:pt>
                <c:pt idx="32">
                  <c:v>1174.0412614305505</c:v>
                </c:pt>
                <c:pt idx="33">
                  <c:v>1023.3882676914309</c:v>
                </c:pt>
                <c:pt idx="34">
                  <c:v>1155.5187953377745</c:v>
                </c:pt>
                <c:pt idx="35">
                  <c:v>689.3727495111774</c:v>
                </c:pt>
                <c:pt idx="36">
                  <c:v>556.81524618887602</c:v>
                </c:pt>
                <c:pt idx="37">
                  <c:v>545.77151595692158</c:v>
                </c:pt>
                <c:pt idx="38">
                  <c:v>831.02793554594382</c:v>
                </c:pt>
                <c:pt idx="39">
                  <c:v>872.5433902427327</c:v>
                </c:pt>
                <c:pt idx="40">
                  <c:v>1201.2622600677726</c:v>
                </c:pt>
                <c:pt idx="41">
                  <c:v>1019.0968419092444</c:v>
                </c:pt>
                <c:pt idx="42">
                  <c:v>843.50554563332548</c:v>
                </c:pt>
                <c:pt idx="43">
                  <c:v>1684.6231819041095</c:v>
                </c:pt>
                <c:pt idx="44">
                  <c:v>1316.1779907060211</c:v>
                </c:pt>
                <c:pt idx="45">
                  <c:v>1657.8277481991863</c:v>
                </c:pt>
                <c:pt idx="46">
                  <c:v>1363.5643905728473</c:v>
                </c:pt>
                <c:pt idx="47">
                  <c:v>859.01636180496234</c:v>
                </c:pt>
                <c:pt idx="48">
                  <c:v>546.58741673085581</c:v>
                </c:pt>
                <c:pt idx="49">
                  <c:v>722.98285946453848</c:v>
                </c:pt>
                <c:pt idx="50">
                  <c:v>1078.2942134116583</c:v>
                </c:pt>
                <c:pt idx="51">
                  <c:v>1471.3523219429896</c:v>
                </c:pt>
                <c:pt idx="52">
                  <c:v>1355.0983429404982</c:v>
                </c:pt>
                <c:pt idx="53">
                  <c:v>1329.5793444556368</c:v>
                </c:pt>
                <c:pt idx="54">
                  <c:v>1062.3065263823178</c:v>
                </c:pt>
                <c:pt idx="55">
                  <c:v>1432.4995443297989</c:v>
                </c:pt>
                <c:pt idx="56">
                  <c:v>1560.9615459493327</c:v>
                </c:pt>
                <c:pt idx="57">
                  <c:v>1728.8019739125293</c:v>
                </c:pt>
                <c:pt idx="58">
                  <c:v>1380.0262229031418</c:v>
                </c:pt>
                <c:pt idx="59">
                  <c:v>1013.1730277098276</c:v>
                </c:pt>
                <c:pt idx="60">
                  <c:v>803.10225916489662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91E1-D742-9A01-8AC006EDEBF6}"/>
            </c:ext>
          </c:extLst>
        </c:ser>
        <c:ser>
          <c:idx val="1"/>
          <c:order val="1"/>
          <c:tx>
            <c:v>ICMS</c:v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rgbClr val="C00000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JANEIRO2025!$A$33:$A$93</c:f>
              <c:numCache>
                <c:formatCode>mmm\-yy</c:formatCode>
                <c:ptCount val="61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  <c:pt idx="36">
                  <c:v>44927</c:v>
                </c:pt>
                <c:pt idx="37">
                  <c:v>44958</c:v>
                </c:pt>
                <c:pt idx="38">
                  <c:v>44986</c:v>
                </c:pt>
                <c:pt idx="39">
                  <c:v>45017</c:v>
                </c:pt>
                <c:pt idx="40">
                  <c:v>45047</c:v>
                </c:pt>
                <c:pt idx="41">
                  <c:v>45078</c:v>
                </c:pt>
                <c:pt idx="42">
                  <c:v>45108</c:v>
                </c:pt>
                <c:pt idx="43">
                  <c:v>45139</c:v>
                </c:pt>
                <c:pt idx="44">
                  <c:v>45170</c:v>
                </c:pt>
                <c:pt idx="45">
                  <c:v>45200</c:v>
                </c:pt>
                <c:pt idx="46">
                  <c:v>45231</c:v>
                </c:pt>
                <c:pt idx="47">
                  <c:v>45261</c:v>
                </c:pt>
                <c:pt idx="48">
                  <c:v>45292</c:v>
                </c:pt>
                <c:pt idx="49">
                  <c:v>45323</c:v>
                </c:pt>
                <c:pt idx="50">
                  <c:v>45352</c:v>
                </c:pt>
                <c:pt idx="51">
                  <c:v>45383</c:v>
                </c:pt>
                <c:pt idx="52">
                  <c:v>45413</c:v>
                </c:pt>
                <c:pt idx="53">
                  <c:v>45444</c:v>
                </c:pt>
                <c:pt idx="54">
                  <c:v>45474</c:v>
                </c:pt>
                <c:pt idx="55">
                  <c:v>45505</c:v>
                </c:pt>
                <c:pt idx="56">
                  <c:v>45536</c:v>
                </c:pt>
                <c:pt idx="57">
                  <c:v>45566</c:v>
                </c:pt>
                <c:pt idx="58">
                  <c:v>45597</c:v>
                </c:pt>
                <c:pt idx="59">
                  <c:v>45627</c:v>
                </c:pt>
                <c:pt idx="60">
                  <c:v>45658</c:v>
                </c:pt>
              </c:numCache>
            </c:numRef>
          </c:cat>
          <c:val>
            <c:numRef>
              <c:f>JANEIRO2025!$C$33:$C$93</c:f>
              <c:numCache>
                <c:formatCode>#,##0.00</c:formatCode>
                <c:ptCount val="61"/>
                <c:pt idx="0">
                  <c:v>100</c:v>
                </c:pt>
                <c:pt idx="1">
                  <c:v>91.182763213675813</c:v>
                </c:pt>
                <c:pt idx="2">
                  <c:v>93.348485081432088</c:v>
                </c:pt>
                <c:pt idx="3">
                  <c:v>80.3938535528263</c:v>
                </c:pt>
                <c:pt idx="4">
                  <c:v>69.578922383482038</c:v>
                </c:pt>
                <c:pt idx="5">
                  <c:v>77.093985270014144</c:v>
                </c:pt>
                <c:pt idx="6">
                  <c:v>87.723462048686443</c:v>
                </c:pt>
                <c:pt idx="7">
                  <c:v>94.870920696084639</c:v>
                </c:pt>
                <c:pt idx="8">
                  <c:v>101.3005542482796</c:v>
                </c:pt>
                <c:pt idx="9">
                  <c:v>107.40362024023987</c:v>
                </c:pt>
                <c:pt idx="10">
                  <c:v>113.87261343304156</c:v>
                </c:pt>
                <c:pt idx="11">
                  <c:v>115.23963237062496</c:v>
                </c:pt>
                <c:pt idx="12">
                  <c:v>108.7450145379314</c:v>
                </c:pt>
                <c:pt idx="13">
                  <c:v>105.46581082700064</c:v>
                </c:pt>
                <c:pt idx="14">
                  <c:v>114.41038416680111</c:v>
                </c:pt>
                <c:pt idx="15">
                  <c:v>105.18471559362071</c:v>
                </c:pt>
                <c:pt idx="16">
                  <c:v>108.82592575114639</c:v>
                </c:pt>
                <c:pt idx="17">
                  <c:v>112.73425994295637</c:v>
                </c:pt>
                <c:pt idx="18">
                  <c:v>121.26511126270583</c:v>
                </c:pt>
                <c:pt idx="19">
                  <c:v>122.93803411089993</c:v>
                </c:pt>
                <c:pt idx="20">
                  <c:v>124.97797415800522</c:v>
                </c:pt>
                <c:pt idx="21">
                  <c:v>127.79402165184766</c:v>
                </c:pt>
                <c:pt idx="22">
                  <c:v>133.43005566918035</c:v>
                </c:pt>
                <c:pt idx="23">
                  <c:v>142.83663405564758</c:v>
                </c:pt>
                <c:pt idx="24">
                  <c:v>128.76444816901332</c:v>
                </c:pt>
                <c:pt idx="25">
                  <c:v>109.10694588910161</c:v>
                </c:pt>
                <c:pt idx="26">
                  <c:v>137.99539484458438</c:v>
                </c:pt>
                <c:pt idx="27">
                  <c:v>129.27506850269395</c:v>
                </c:pt>
                <c:pt idx="28">
                  <c:v>129.99593023391108</c:v>
                </c:pt>
                <c:pt idx="29">
                  <c:v>130.74928500600333</c:v>
                </c:pt>
                <c:pt idx="30">
                  <c:v>134.38661855745508</c:v>
                </c:pt>
                <c:pt idx="31">
                  <c:v>134.99003678831826</c:v>
                </c:pt>
                <c:pt idx="32">
                  <c:v>132.80384142170075</c:v>
                </c:pt>
                <c:pt idx="33">
                  <c:v>120.95776780171246</c:v>
                </c:pt>
                <c:pt idx="34">
                  <c:v>122.7794483752924</c:v>
                </c:pt>
                <c:pt idx="35">
                  <c:v>135.09724156163315</c:v>
                </c:pt>
                <c:pt idx="36">
                  <c:v>119.16778489606499</c:v>
                </c:pt>
                <c:pt idx="37">
                  <c:v>111.09500501908306</c:v>
                </c:pt>
                <c:pt idx="38">
                  <c:v>115.82356046162926</c:v>
                </c:pt>
                <c:pt idx="39">
                  <c:v>121.10465348607242</c:v>
                </c:pt>
                <c:pt idx="40">
                  <c:v>115.81291402698393</c:v>
                </c:pt>
                <c:pt idx="41">
                  <c:v>125.08310621018434</c:v>
                </c:pt>
                <c:pt idx="42">
                  <c:v>120.76011145430245</c:v>
                </c:pt>
                <c:pt idx="43">
                  <c:v>126.35281748532226</c:v>
                </c:pt>
                <c:pt idx="44">
                  <c:v>131.43736050509526</c:v>
                </c:pt>
                <c:pt idx="45">
                  <c:v>131.60559672348353</c:v>
                </c:pt>
                <c:pt idx="46">
                  <c:v>130.16215565819277</c:v>
                </c:pt>
                <c:pt idx="47">
                  <c:v>138.96092879540851</c:v>
                </c:pt>
                <c:pt idx="48">
                  <c:v>132.83828976129433</c:v>
                </c:pt>
                <c:pt idx="49">
                  <c:v>126.91317288798508</c:v>
                </c:pt>
                <c:pt idx="50">
                  <c:v>126.53513854842839</c:v>
                </c:pt>
                <c:pt idx="51">
                  <c:v>140.56376481694772</c:v>
                </c:pt>
                <c:pt idx="52">
                  <c:v>140.27580320448834</c:v>
                </c:pt>
                <c:pt idx="53">
                  <c:v>138.16841356977832</c:v>
                </c:pt>
                <c:pt idx="54">
                  <c:v>145.97393618209864</c:v>
                </c:pt>
                <c:pt idx="55">
                  <c:v>143.27000806018123</c:v>
                </c:pt>
                <c:pt idx="56">
                  <c:v>147.91133408481321</c:v>
                </c:pt>
                <c:pt idx="57">
                  <c:v>151.13785065201182</c:v>
                </c:pt>
                <c:pt idx="58">
                  <c:v>146.73120408164056</c:v>
                </c:pt>
                <c:pt idx="59">
                  <c:v>154.65248900576023</c:v>
                </c:pt>
                <c:pt idx="60">
                  <c:v>146.45446148643452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91E1-D742-9A01-8AC006EDEB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28794848"/>
        <c:axId val="1928796560"/>
      </c:lineChart>
      <c:dateAx>
        <c:axId val="192879484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928796560"/>
        <c:crosses val="autoZero"/>
        <c:auto val="1"/>
        <c:lblOffset val="100"/>
        <c:baseTimeUnit val="months"/>
      </c:dateAx>
      <c:valAx>
        <c:axId val="192879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928794848"/>
        <c:crosses val="autoZero"/>
        <c:crossBetween val="between"/>
      </c:valAx>
      <c:spPr>
        <a:noFill/>
        <a:ln>
          <a:solidFill>
            <a:schemeClr val="tx2"/>
          </a:solidFill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.39004284833105846"/>
          <c:y val="7.5083196296498356E-4"/>
          <c:w val="0.24303868523306288"/>
          <c:h val="6.18011924630028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A7A769-BCD3-EB43-8CA3-D14AA5EF4C33}" type="datetimeFigureOut">
              <a:rPr lang="pt-BR" smtClean="0"/>
              <a:t>20/02/2025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EFA019-9D6D-A045-943E-0FA9B85DF15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1442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37370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3FF12-8576-1215-B6A0-0BB1718BC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012EDFC-ED3D-B687-ED68-320912F8AD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75E6A06-CF2C-A5C1-C55E-347EDB76D2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36D9594-64AE-14C3-6962-EBF2CDAFC0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126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29548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32873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999D0-E846-9CBA-3403-233ABA4DB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7340636-707F-96D0-20AB-9B2C2AAB23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4509907-CE48-AD37-E40A-B465C4795A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42A75EA-D3AF-AC7C-8E60-E885F476CB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8433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3BA61-EE40-D0F1-182C-97264986B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DA2D7C6-0F97-82F4-4CB0-048B35C341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18FA4C7-73CE-7F41-6518-5FFD7A0F6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8290AE6-068D-97FC-E65A-6C5C2B8CD7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72824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90F52-A9CA-0399-2EDC-AE1EE53F2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3DB10A0-A5E3-CA03-60D7-B8FDC0EB9A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9CDD101-DAD1-42E1-EFA5-C4A2C875E2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4AED4A7-4754-3A9D-E60D-3366486B09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2743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3A6D5-2362-2845-06A3-80DA13A33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698DEF0-330B-0C10-74E6-AA4AD267EF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493F6EB-37C2-CE50-7F36-7E3DAB629B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059411D-B95E-F047-BFC4-0146867AFB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4913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DBF97-B8C9-5698-8986-22FE04386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A6E0A28-DBB2-FF44-0765-5291FB910E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DF07248-81C8-C96F-4E4F-DF2AFEE300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BCF2C72-2221-B07C-7E21-8C2A2CBAB1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3244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4CFCE-7954-030F-2C8D-74F00D9F0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3BE88BF-CD17-8803-6FA6-236819A292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70698E4-B698-8831-075E-751E908F6D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2F724BF-A6A5-FA24-50AA-40A228C8C1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348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5D394-DDD6-8520-4863-A8528EC14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A4B94EB-F923-C2C6-A9BC-D46DBEE438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E638D7D-1AD2-841B-2900-D7F952B809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D08A337-8C4F-82F5-F2AD-83520EE65F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89414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38226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38226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02186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59783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E7571-B70D-6011-57E7-5497410C1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2AAFBC-6928-3942-EA70-0FA46C651E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CE4CCB-C2AB-DCE0-DEB7-39DA6DAC63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spcFirstLastPara="0" lIns="0" tIns="0" rIns="0" bIns="0" anchor="t"/>
          <a:lstStyle/>
          <a:p>
            <a:pPr algn="l" hangingPunct="0">
              <a:lnSpc>
                <a:spcPct val="100000"/>
              </a:lnSpc>
            </a:pPr>
            <a:r>
              <a:rPr>
                <a:latin typeface="Arial"/>
                <a:ea typeface="+mn-ea"/>
                <a:cs typeface="Arial"/>
              </a:rPr>
              <a:t>Add note to this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2027A7-D6E5-7D39-5B16-631041CAA2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38AFD9-D5DB-4A47-A4BE-251B4DF1413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15969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96EC9-3574-40FB-9A0D-9F52D0F19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B8028E5-A2A4-8CEA-E023-A715DD0119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9014988-D60A-54FD-B44E-278AFDF427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B2CC591-A6B3-BD06-7371-B19FD02124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42443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B98D2-98D2-4E29-0188-C9E84B38C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13627BB-CD89-347E-589C-0F1BC78E52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EEB1B3C-9EEE-0B0D-3376-45E3F107B7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82AC883-747D-568C-DAC1-0B07372632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18199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856BC-A154-C5BF-3BD6-3DBAD9685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7B6FF0A-35C3-CD20-5074-E8FA1463F4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FAFB278-A10D-84B4-B4D3-6DF75FAFD6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E144A81-DA99-8939-B529-35D35DBC4E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0200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91141-E95C-C70A-5AC7-9CAD31C52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0C5CA9B-F7CD-628A-F956-2907E90CBC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7230DFF-71E0-2871-6511-8BFE3B9124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465CA27-2B42-77CC-698F-1AC5439EA7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59290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70655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1223A-7BBC-3C95-37D4-4BAD38CAE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E368F29-3B87-B963-41D5-4C20466ABE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BE434D1-1C07-774A-5FF4-4E45AB600D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4E05CCD-7BA2-30D5-ED41-AD16172E5D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20403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534F-6452-510D-86ED-9A876BF88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BA89DCA-3F5B-1DDB-9CA2-13B66EDC96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EC18670-8935-268B-3CEA-E671F8E6F1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BA36E8C-786E-2672-1870-E4D07B2D30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46707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EBBB5-647F-D328-8F92-DD2448A56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ED7ACC2-FE7F-3331-B10D-B1D5F39D33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588B751-4E59-154E-3E87-C47515316C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8096BE6-0117-6B11-C7DD-2FBBBEB826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30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41352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37132-ABD0-844A-9CB0-D007D5891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98E5C13-4381-623B-47CB-C56E7D99FB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F397C3C-599D-C8F6-2E09-9B00921E9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CF9666F-0AAE-CA60-AA63-9A12F23F32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04970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ABA51-D284-1BCB-20CC-E5E55CEED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FC48493-C98A-7896-9302-F58E0254F5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379C3CC-5F58-23E1-E2E3-D6D0EC0035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01931E9-6891-AB89-9D55-D4EAD177A9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95564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3630A-6506-F967-62ED-768B3597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1620807-B2FE-994A-EEB1-D4879787D0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F739942-C982-68A6-21AC-117927BE75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5C4FE41-8D12-D92C-00B6-52AB588F2C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80403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BAD27-3ACC-512C-9D23-74CE102E1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0417C8D-A0D7-9858-7292-33C99AD104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44CFCB4-7B4F-0E81-C78C-0FC10428D9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D7B14E0-B78B-8598-5084-5C0B6DD542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53672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AA22F-DA10-EE5C-6C76-1CF567313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AD72E9B-E347-773A-846E-BB0AE2803A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39A5604-7837-6871-D5B2-BD7AE195A0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6161AB1-E985-705B-65F8-48A852E45D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88082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1C9F4-ACDE-C242-F3AB-29DF885C4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140E4E6-9086-9B61-7989-DFDEBDC64D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CE3FA31-6920-9889-368C-EF2359C062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5D9513C-2E13-2E1C-B288-BD707C4FAB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19401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91029-4B80-AC40-B3B4-4E6FFA5B0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71A2412-F76B-8AA7-AE68-B933D43AEE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1BEFB04-AB0B-863A-0FBD-CBE2148E3A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1DD540-CBDF-96DC-DD4C-8558A655E5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EFA019-9D6D-A045-943E-0FA9B85DF154}" type="slidenum">
              <a:rPr lang="pt-BR" smtClean="0"/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9830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03FC5-9C8C-7DC3-953C-4AFE0DC8B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F8975B-25F0-7908-5A9D-F3B6D96BE9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548A92-F03F-3BC2-5B0F-34C3BFE0E2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spcFirstLastPara="0" lIns="0" tIns="0" rIns="0" bIns="0" anchor="t"/>
          <a:lstStyle/>
          <a:p>
            <a:pPr algn="l" hangingPunct="0">
              <a:lnSpc>
                <a:spcPct val="100000"/>
              </a:lnSpc>
            </a:pPr>
            <a:r>
              <a:rPr>
                <a:latin typeface="Arial"/>
                <a:ea typeface="+mn-ea"/>
                <a:cs typeface="Arial"/>
              </a:rPr>
              <a:t>Add note to this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ECED67-06D9-736A-4B21-49D9AB86D7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38AFD9-D5DB-4A47-A4BE-251B4DF1413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434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1C0E51-CAB2-794B-BD2B-3FC97BA87E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D1B347-5F9A-EE40-A82F-1BE12A606C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AE1EE73-B471-5E47-B480-AAB55BFF2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88F6-2EF8-814C-AB86-66EFCB4FC09F}" type="datetime1">
              <a:rPr lang="pt-BR" smtClean="0"/>
              <a:t>20/02/2025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AFE57C-8AD3-E94E-A179-CFF1F1929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1D6085-07B8-2045-B45C-0FC592DF8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825CC-2B4A-1742-9D60-4E85D07D39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5870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ED985D-08BF-2D4F-8B7A-EC6AFF885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1F8BC1-DFDE-E347-B478-669A7B69F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81F174-16D0-A64D-92C8-37AD431E3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B3F51-1FC8-0B43-A7BA-A7A031F1B8EF}" type="datetime1">
              <a:rPr lang="pt-BR" smtClean="0"/>
              <a:t>20/02/2025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DA60B9-7401-E240-8057-4AEFD9E1E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916BB36-7380-7544-B7F9-3904A16AD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825CC-2B4A-1742-9D60-4E85D07D39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8349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51F519-7AA4-9A49-969B-4011E1957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1553285-5043-8B48-B446-270672810E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233268-0A2A-4C49-A430-8CE25ABD0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B0C28-BC54-674F-AC69-4250FD25EE4B}" type="datetime1">
              <a:rPr lang="pt-BR" smtClean="0"/>
              <a:t>20/02/2025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82EBA1-B798-B34F-A1AC-7C193901B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FA90D4A-7393-FA40-B588-81F68EAF5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825CC-2B4A-1742-9D60-4E85D07D39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3321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7AD354-8B36-C048-B288-E29D24811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13FCE2A-B23F-884A-B838-72524411F3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5CFA60-ABD1-D24C-B1DF-2549AFE03A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59F14D1-1128-4745-9FBE-6BB1123C9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C4C49-73A7-4A42-8995-E70674FEC798}" type="datetime1">
              <a:rPr lang="pt-BR" smtClean="0"/>
              <a:t>20/02/2025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959E390-41D0-6647-A854-871A07E69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D1BF56C-2E75-6446-9330-8F54D7ED0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825CC-2B4A-1742-9D60-4E85D07D39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4395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CF5520-96EA-6F47-BE5C-C70C49F62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498449-3D27-D047-8E43-1F11D11E3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827B308-CD50-9A47-8127-DE6FEE277B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185D6EB-954A-3648-82AF-AFAC0CC314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AFD9D77-3B57-DE4D-BC52-6250F8C263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B73A695-07EB-3347-ACF5-8476AD72F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DFAE3-3DC6-C04B-9B9E-0B908A196B88}" type="datetime1">
              <a:rPr lang="pt-BR" smtClean="0"/>
              <a:t>20/02/2025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07BFDDA-416B-AC45-8B9C-882F6B880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24C3B62-208F-3B41-AAF2-2B673EC52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825CC-2B4A-1742-9D60-4E85D07D39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4401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72AED0-B963-F948-9DE9-C686934D3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74F1E04-B301-BD44-99DF-494DACAA0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3BD1-2995-F945-8B89-1B71FD888815}" type="datetime1">
              <a:rPr lang="pt-BR" smtClean="0"/>
              <a:t>20/02/2025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819AB4B-D6C2-BD49-849E-BB8C1FA7A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CD15A11-8CEA-9148-BBF6-AB025E361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825CC-2B4A-1742-9D60-4E85D07D39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1816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8156B51-D420-9A47-9FC1-DA0991BDE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0864E-25CE-3F40-B57F-3122156D8E18}" type="datetime1">
              <a:rPr lang="pt-BR" smtClean="0"/>
              <a:t>20/02/2025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A81A7C0-AAE8-8F4D-B494-0F4FAAA16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81A6E4C-2B69-D24D-9FA3-680B20EB2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825CC-2B4A-1742-9D60-4E85D07D39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2712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36F02-28F4-224D-84D1-C806976A8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A295D6-C481-AD4E-A604-807DF98F6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30CE836-FB00-0A49-B291-79AFF320C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1A607B7-FEC5-FA4D-95D6-017381B47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5103F-1BCF-114A-9F02-AA5BCE2C3D4F}" type="datetime1">
              <a:rPr lang="pt-BR" smtClean="0"/>
              <a:t>20/02/2025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859C103-C42C-EB44-BD52-9A21D11D9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6C7B98C-E255-0C4E-A0BF-7EC3EFEE2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825CC-2B4A-1742-9D60-4E85D07D39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313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3D62A7-E426-F04C-ABD1-8EB76C7E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FDC78D8-53B3-0D4D-9197-95D5A15FE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D834A3C-B22C-2C42-B53E-33977B743B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3B6788D-158A-934A-A969-223904ED7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E0E1D-D7A2-CB45-8299-C6602A498D67}" type="datetime1">
              <a:rPr lang="pt-BR" smtClean="0"/>
              <a:t>20/02/2025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EE5253B-9DE1-434A-B902-511B8E62D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CBEC84-4432-0A4F-A4D4-125565F31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825CC-2B4A-1742-9D60-4E85D07D39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481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B9243A-6E7E-314D-8D87-1B0749A56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8244C13-8A6D-8F49-9C64-D442B30BE2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FA72FD-C9FF-324F-8F2B-1FB5425E3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614F-682E-B74F-87D5-7D88212BA9F5}" type="datetime1">
              <a:rPr lang="pt-BR" smtClean="0"/>
              <a:t>20/02/2025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DC41DD-1592-0041-8AAF-F7468A06C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0F05365-8D3D-0E45-81FB-00397C5D8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825CC-2B4A-1742-9D60-4E85D07D39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7426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6E24940-468D-4C48-9038-011F18DDD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C05469C-E523-8443-B1A6-AA1890CDB7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E94015F-D5E5-9548-A262-35E981DAF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154E7-A0D1-224B-ABD4-8F21AFC14F25}" type="datetime1">
              <a:rPr lang="pt-BR" smtClean="0"/>
              <a:t>20/02/2025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DFBB061-FEC0-6948-B711-DC854CD88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9AA57D-D03C-BC42-847D-07AFF204F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825CC-2B4A-1742-9D60-4E85D07D39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058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9678C2F-CD82-1244-85BA-305623A6F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22ABDF-FB03-CA47-AF7C-32CEB1FB6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DEA57C-D265-B049-90CC-9DA5683A97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0F246C-44CA-AC43-A0BE-66379361EDDE}" type="datetime1">
              <a:rPr lang="pt-BR" smtClean="0"/>
              <a:t>20/02/2025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E6E0D8-004C-F24C-A705-E2EC9DFC82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F5E2E58-71C7-B749-AB17-61FA0E9C4A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825CC-2B4A-1742-9D60-4E85D07D39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8848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emf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emf"/><Relationship Id="rId5" Type="http://schemas.openxmlformats.org/officeDocument/2006/relationships/image" Target="../media/image46.png"/><Relationship Id="rId4" Type="http://schemas.openxmlformats.org/officeDocument/2006/relationships/image" Target="../media/image45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C9EDCB2-ECF4-C377-3375-38187827A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3294" y="-120015"/>
            <a:ext cx="12538587" cy="709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8661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9FFC2-F2B6-51A0-DCC8-DAB608541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47266E4-6C32-65D6-EEB9-74AF0E49D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9607" y="-206467"/>
            <a:ext cx="12800620" cy="724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0893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013192F-3493-86F5-B361-2F4F89435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8714" y="-106100"/>
            <a:ext cx="12489427" cy="707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504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F9B1309-64E3-1BEB-F97D-6D8AFCCA4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2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172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E44AD2F8-7C09-983E-E12B-E2D940920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231713" cy="626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259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3AA2702-B5CC-B3F4-4780-ED98846435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2075" y="61508"/>
            <a:ext cx="1638361" cy="188484"/>
          </a:xfrm>
          <a:prstGeom prst="rect">
            <a:avLst/>
          </a:prstGeom>
        </p:spPr>
      </p:pic>
      <p:pic>
        <p:nvPicPr>
          <p:cNvPr id="2" name="Shape-8">
            <a:extLst>
              <a:ext uri="{FF2B5EF4-FFF2-40B4-BE49-F238E27FC236}">
                <a16:creationId xmlns:a16="http://schemas.microsoft.com/office/drawing/2014/main" id="{0DF396CF-A191-D79B-4557-7AB860360308}"/>
              </a:ext>
            </a:extLst>
          </p:cNvPr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-166025" y="6636820"/>
            <a:ext cx="12586946" cy="364265"/>
          </a:xfrm>
          <a:prstGeom prst="rect">
            <a:avLst/>
          </a:prstGeom>
        </p:spPr>
      </p:pic>
      <p:sp>
        <p:nvSpPr>
          <p:cNvPr id="5" name="Google Shape;217;p26">
            <a:extLst>
              <a:ext uri="{FF2B5EF4-FFF2-40B4-BE49-F238E27FC236}">
                <a16:creationId xmlns:a16="http://schemas.microsoft.com/office/drawing/2014/main" id="{BAEFD2C7-0BE3-7D8F-9942-5D2C7991BAE6}"/>
              </a:ext>
            </a:extLst>
          </p:cNvPr>
          <p:cNvSpPr txBox="1">
            <a:spLocks/>
          </p:cNvSpPr>
          <p:nvPr/>
        </p:nvSpPr>
        <p:spPr>
          <a:xfrm>
            <a:off x="2837986" y="608653"/>
            <a:ext cx="6555331" cy="1042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140" tIns="89140" rIns="89140" bIns="8914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pPr marL="0" marR="0" lvl="0" indent="0" algn="ctr" defTabSz="891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alter Turncoat"/>
              </a:rPr>
              <a:t>Tabela 1</a:t>
            </a:r>
          </a:p>
          <a:p>
            <a:pPr marL="0" marR="0" lvl="0" indent="0" algn="ctr" defTabSz="891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alter Turncoat"/>
              </a:rPr>
              <a:t>ICMS- base de incidência da cota-parte</a:t>
            </a:r>
          </a:p>
          <a:p>
            <a:pPr marL="0" marR="0" lvl="0" indent="0" algn="ctr" defTabSz="891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alter Turncoat"/>
              </a:rPr>
              <a:t> Valor efetivamente arrecadado</a:t>
            </a:r>
            <a:endParaRPr lang="pt-BR" sz="1400" kern="0" dirty="0">
              <a:solidFill>
                <a:schemeClr val="tx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ctr" defTabSz="891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alter Turncoat"/>
              </a:rPr>
              <a:t>valores </a:t>
            </a:r>
            <a:r>
              <a:rPr lang="pt-BR" sz="1400" kern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correntes</a:t>
            </a: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alter Turncoat"/>
              </a:rPr>
              <a:t>, em </a:t>
            </a:r>
            <a:r>
              <a:rPr kumimoji="0" lang="pt-BR" sz="140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alter Turncoat"/>
              </a:rPr>
              <a:t>R</a:t>
            </a: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alter Turncoat"/>
              </a:rPr>
              <a:t>$ milhões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9C779EE4-D915-B9AE-08AD-858F94F568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990904"/>
              </p:ext>
            </p:extLst>
          </p:nvPr>
        </p:nvGraphicFramePr>
        <p:xfrm>
          <a:off x="815306" y="1772131"/>
          <a:ext cx="10515601" cy="3705491"/>
        </p:xfrm>
        <a:graphic>
          <a:graphicData uri="http://schemas.openxmlformats.org/drawingml/2006/table">
            <a:tbl>
              <a:tblPr/>
              <a:tblGrid>
                <a:gridCol w="1229584">
                  <a:extLst>
                    <a:ext uri="{9D8B030D-6E8A-4147-A177-3AD203B41FA5}">
                      <a16:colId xmlns:a16="http://schemas.microsoft.com/office/drawing/2014/main" val="2557292458"/>
                    </a:ext>
                  </a:extLst>
                </a:gridCol>
                <a:gridCol w="1551841">
                  <a:extLst>
                    <a:ext uri="{9D8B030D-6E8A-4147-A177-3AD203B41FA5}">
                      <a16:colId xmlns:a16="http://schemas.microsoft.com/office/drawing/2014/main" val="3582455273"/>
                    </a:ext>
                  </a:extLst>
                </a:gridCol>
                <a:gridCol w="1702019">
                  <a:extLst>
                    <a:ext uri="{9D8B030D-6E8A-4147-A177-3AD203B41FA5}">
                      <a16:colId xmlns:a16="http://schemas.microsoft.com/office/drawing/2014/main" val="907774436"/>
                    </a:ext>
                  </a:extLst>
                </a:gridCol>
                <a:gridCol w="1551841">
                  <a:extLst>
                    <a:ext uri="{9D8B030D-6E8A-4147-A177-3AD203B41FA5}">
                      <a16:colId xmlns:a16="http://schemas.microsoft.com/office/drawing/2014/main" val="835023620"/>
                    </a:ext>
                  </a:extLst>
                </a:gridCol>
                <a:gridCol w="1501782">
                  <a:extLst>
                    <a:ext uri="{9D8B030D-6E8A-4147-A177-3AD203B41FA5}">
                      <a16:colId xmlns:a16="http://schemas.microsoft.com/office/drawing/2014/main" val="365907106"/>
                    </a:ext>
                  </a:extLst>
                </a:gridCol>
                <a:gridCol w="1501782">
                  <a:extLst>
                    <a:ext uri="{9D8B030D-6E8A-4147-A177-3AD203B41FA5}">
                      <a16:colId xmlns:a16="http://schemas.microsoft.com/office/drawing/2014/main" val="2175236981"/>
                    </a:ext>
                  </a:extLst>
                </a:gridCol>
                <a:gridCol w="1476752">
                  <a:extLst>
                    <a:ext uri="{9D8B030D-6E8A-4147-A177-3AD203B41FA5}">
                      <a16:colId xmlns:a16="http://schemas.microsoft.com/office/drawing/2014/main" val="3339432381"/>
                    </a:ext>
                  </a:extLst>
                </a:gridCol>
              </a:tblGrid>
              <a:tr h="225334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ano/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2019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2020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2021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2022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2023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2024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134825"/>
                  </a:ext>
                </a:extLst>
              </a:tr>
              <a:tr h="2253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mês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524844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Janeiro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9.137,35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  9.684,93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            10.531,88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12.470,75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11.541,32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12.865,30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8203895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Fevereiro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8.302,13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  8.830,99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            10.214,29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10.566,93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10.759,47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12.291,45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4804535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Março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8.351,98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  9.040,74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11.080,57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13.364,76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11.217,43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12.254,84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656416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Abril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8.883,44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  7.786,09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10.187,07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12.520,20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11.728,90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13.613,50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3617580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Maio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8.667,98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  6.738,67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10.539,72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12.590,02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11.216,40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13.585,61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935591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Junho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8.426,81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  7.466,50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10.918,24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12.662,98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12.114,21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13.381,52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8974966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Julho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8.706,29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  8.495,96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11.744,44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13.015,25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11.695,53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14.137,47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755028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Agosto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8.710,57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  9.188,18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11.906,46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13.073,69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12.237,18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13.875,60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8925303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Setembro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8.988,51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  9.810,89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12.104,03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12.861,96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12.729,62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14.325,11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4272787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Outubro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9.249,54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10.401,97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12.376,76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11.714,68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12.745,91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14.637,60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877232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Novembro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9.347,65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11.028,48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12.922,61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11.891,10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12.606,11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14.210,82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3518895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Dezembro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10.761,15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11.160,88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13.833,63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13.084,07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13.458,27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14.977,99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7038683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>
                          <a:effectLst/>
                          <a:latin typeface="Century Gothic" panose="020B0502020202020204" pitchFamily="34" charset="0"/>
                        </a:rPr>
                        <a:t>Acumulado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>
                          <a:effectLst/>
                          <a:latin typeface="Century Gothic" panose="020B0502020202020204" pitchFamily="34" charset="0"/>
                        </a:rPr>
                        <a:t>          107.533,41 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>
                          <a:effectLst/>
                          <a:latin typeface="Century Gothic" panose="020B0502020202020204" pitchFamily="34" charset="0"/>
                        </a:rPr>
                        <a:t>             109.634,27 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>
                          <a:effectLst/>
                          <a:latin typeface="Century Gothic" panose="020B0502020202020204" pitchFamily="34" charset="0"/>
                        </a:rPr>
                        <a:t>          138.359,69 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>
                          <a:effectLst/>
                          <a:latin typeface="Century Gothic" panose="020B0502020202020204" pitchFamily="34" charset="0"/>
                        </a:rPr>
                        <a:t>         149.816,39 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>
                          <a:effectLst/>
                          <a:latin typeface="Century Gothic" panose="020B0502020202020204" pitchFamily="34" charset="0"/>
                        </a:rPr>
                        <a:t>         144.050,37 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effectLst/>
                          <a:latin typeface="Century Gothic" panose="020B0502020202020204" pitchFamily="34" charset="0"/>
                        </a:rPr>
                        <a:t>         164.156,81 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93998"/>
                  </a:ext>
                </a:extLst>
              </a:tr>
            </a:tbl>
          </a:graphicData>
        </a:graphic>
      </p:graphicFrame>
      <p:pic>
        <p:nvPicPr>
          <p:cNvPr id="10" name="Imagem 9">
            <a:extLst>
              <a:ext uri="{FF2B5EF4-FFF2-40B4-BE49-F238E27FC236}">
                <a16:creationId xmlns:a16="http://schemas.microsoft.com/office/drawing/2014/main" id="{FBF196C8-CB5A-0942-3E22-C9F54752CB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29554" cy="579549"/>
          </a:xfrm>
          <a:prstGeom prst="rect">
            <a:avLst/>
          </a:prstGeom>
        </p:spPr>
      </p:pic>
      <p:sp>
        <p:nvSpPr>
          <p:cNvPr id="3" name="Google Shape;168;p22">
            <a:extLst>
              <a:ext uri="{FF2B5EF4-FFF2-40B4-BE49-F238E27FC236}">
                <a16:creationId xmlns:a16="http://schemas.microsoft.com/office/drawing/2014/main" id="{286651AD-CA63-670D-09D5-B6966FF1D04C}"/>
              </a:ext>
            </a:extLst>
          </p:cNvPr>
          <p:cNvSpPr/>
          <p:nvPr/>
        </p:nvSpPr>
        <p:spPr>
          <a:xfrm rot="16200000">
            <a:off x="10454393" y="4760741"/>
            <a:ext cx="569602" cy="1275005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spcFirstLastPara="1" wrap="square" lIns="89140" tIns="89140" rIns="89140" bIns="89140" anchor="ctr" anchorCtr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1433">
              <a:buClr>
                <a:srgbClr val="000000"/>
              </a:buClr>
              <a:defRPr/>
            </a:pPr>
            <a:endParaRPr sz="1364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53460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EFB163E-E6A9-8A6D-3B8B-20BB4CE74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349962A-E2AB-1C34-75F1-F8F98B9D0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29554" cy="57954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A62F672-83B0-F24A-92C0-95727017E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2075" y="61508"/>
            <a:ext cx="1638361" cy="188484"/>
          </a:xfrm>
          <a:prstGeom prst="rect">
            <a:avLst/>
          </a:prstGeom>
        </p:spPr>
      </p:pic>
      <p:pic>
        <p:nvPicPr>
          <p:cNvPr id="2" name="Shape-8">
            <a:extLst>
              <a:ext uri="{FF2B5EF4-FFF2-40B4-BE49-F238E27FC236}">
                <a16:creationId xmlns:a16="http://schemas.microsoft.com/office/drawing/2014/main" id="{264DE6F6-3591-E50F-52F1-9A480011E33D}"/>
              </a:ext>
            </a:extLst>
          </p:cNvPr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-166025" y="6636820"/>
            <a:ext cx="12586946" cy="364265"/>
          </a:xfrm>
          <a:prstGeom prst="rect">
            <a:avLst/>
          </a:prstGeom>
        </p:spPr>
      </p:pic>
      <p:sp>
        <p:nvSpPr>
          <p:cNvPr id="9" name="Google Shape;217;p26">
            <a:extLst>
              <a:ext uri="{FF2B5EF4-FFF2-40B4-BE49-F238E27FC236}">
                <a16:creationId xmlns:a16="http://schemas.microsoft.com/office/drawing/2014/main" id="{F296F291-ACED-04E2-42BC-5EBCC160556F}"/>
              </a:ext>
            </a:extLst>
          </p:cNvPr>
          <p:cNvSpPr txBox="1">
            <a:spLocks/>
          </p:cNvSpPr>
          <p:nvPr/>
        </p:nvSpPr>
        <p:spPr>
          <a:xfrm>
            <a:off x="2829338" y="456405"/>
            <a:ext cx="6533323" cy="107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140" tIns="89140" rIns="89140" bIns="8914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pPr marL="0" marR="0" lvl="0" indent="0" algn="ctr" defTabSz="891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alter Turncoat"/>
              </a:rPr>
              <a:t>Tabela 2</a:t>
            </a:r>
          </a:p>
          <a:p>
            <a:pPr marL="0" marR="0" lvl="0" indent="0" algn="ctr" defTabSz="891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alter Turncoat"/>
              </a:rPr>
              <a:t>ICMS- base de incidência da cota-parte</a:t>
            </a:r>
          </a:p>
          <a:p>
            <a:pPr marL="0" marR="0" lvl="0" indent="0" algn="ctr" defTabSz="891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alter Turncoat"/>
              </a:rPr>
              <a:t> Valor efetivamente arrecadado</a:t>
            </a:r>
          </a:p>
          <a:p>
            <a:pPr marL="0" marR="0" lvl="0" indent="0" algn="ctr" defTabSz="891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alter Turncoat"/>
              </a:rPr>
              <a:t>valores </a:t>
            </a:r>
            <a:r>
              <a:rPr lang="pt-BR" sz="1400" kern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deflacionados </a:t>
            </a:r>
            <a:r>
              <a:rPr lang="pt-BR" sz="1400" kern="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(IPCA-IBGE)</a:t>
            </a: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alter Turncoat"/>
              </a:rPr>
              <a:t>, em </a:t>
            </a:r>
            <a:r>
              <a:rPr kumimoji="0" lang="pt-BR" sz="140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alter Turncoat"/>
              </a:rPr>
              <a:t>R</a:t>
            </a: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alter Turncoat"/>
              </a:rPr>
              <a:t>$ milhões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FBD5D536-1D8C-EB51-F070-3146130C1E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845235"/>
              </p:ext>
            </p:extLst>
          </p:nvPr>
        </p:nvGraphicFramePr>
        <p:xfrm>
          <a:off x="1033099" y="1738995"/>
          <a:ext cx="10515601" cy="3380010"/>
        </p:xfrm>
        <a:graphic>
          <a:graphicData uri="http://schemas.openxmlformats.org/drawingml/2006/table">
            <a:tbl>
              <a:tblPr/>
              <a:tblGrid>
                <a:gridCol w="1229584">
                  <a:extLst>
                    <a:ext uri="{9D8B030D-6E8A-4147-A177-3AD203B41FA5}">
                      <a16:colId xmlns:a16="http://schemas.microsoft.com/office/drawing/2014/main" val="1579606501"/>
                    </a:ext>
                  </a:extLst>
                </a:gridCol>
                <a:gridCol w="1551841">
                  <a:extLst>
                    <a:ext uri="{9D8B030D-6E8A-4147-A177-3AD203B41FA5}">
                      <a16:colId xmlns:a16="http://schemas.microsoft.com/office/drawing/2014/main" val="1336970269"/>
                    </a:ext>
                  </a:extLst>
                </a:gridCol>
                <a:gridCol w="1702019">
                  <a:extLst>
                    <a:ext uri="{9D8B030D-6E8A-4147-A177-3AD203B41FA5}">
                      <a16:colId xmlns:a16="http://schemas.microsoft.com/office/drawing/2014/main" val="3279265816"/>
                    </a:ext>
                  </a:extLst>
                </a:gridCol>
                <a:gridCol w="1551841">
                  <a:extLst>
                    <a:ext uri="{9D8B030D-6E8A-4147-A177-3AD203B41FA5}">
                      <a16:colId xmlns:a16="http://schemas.microsoft.com/office/drawing/2014/main" val="649424274"/>
                    </a:ext>
                  </a:extLst>
                </a:gridCol>
                <a:gridCol w="1501782">
                  <a:extLst>
                    <a:ext uri="{9D8B030D-6E8A-4147-A177-3AD203B41FA5}">
                      <a16:colId xmlns:a16="http://schemas.microsoft.com/office/drawing/2014/main" val="2386991674"/>
                    </a:ext>
                  </a:extLst>
                </a:gridCol>
                <a:gridCol w="1501782">
                  <a:extLst>
                    <a:ext uri="{9D8B030D-6E8A-4147-A177-3AD203B41FA5}">
                      <a16:colId xmlns:a16="http://schemas.microsoft.com/office/drawing/2014/main" val="4009700623"/>
                    </a:ext>
                  </a:extLst>
                </a:gridCol>
                <a:gridCol w="1476752">
                  <a:extLst>
                    <a:ext uri="{9D8B030D-6E8A-4147-A177-3AD203B41FA5}">
                      <a16:colId xmlns:a16="http://schemas.microsoft.com/office/drawing/2014/main" val="3399314807"/>
                    </a:ext>
                  </a:extLst>
                </a:gridCol>
              </a:tblGrid>
              <a:tr h="225334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ano/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2019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2020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2021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2022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2023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2024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8617208"/>
                  </a:ext>
                </a:extLst>
              </a:tr>
              <a:tr h="2253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mês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605266"/>
                  </a:ext>
                </a:extLst>
              </a:tr>
              <a:tr h="225334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Janeiro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12.679,38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12.898,56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13.517,04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14.390,88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12.591,28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13.430,45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5803093"/>
                  </a:ext>
                </a:extLst>
              </a:tr>
              <a:tr h="225334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Fevereiro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11.471,06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11.731,93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13.000,71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12.072,01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11.640,53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12.725,77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9472774"/>
                  </a:ext>
                </a:extLst>
              </a:tr>
              <a:tr h="225334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Março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11.454,04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12.002,18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13.964,84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15.024,93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12.050,43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12.667,60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8078214"/>
                  </a:ext>
                </a:extLst>
              </a:tr>
              <a:tr h="225334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Abril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12.113,84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10.368,70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12.807,15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13.927,83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12.523,49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14.018,75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5224269"/>
                  </a:ext>
                </a:extLst>
              </a:tr>
              <a:tr h="225334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Maio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11.804,68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  9.008,09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13.137,99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13.939,97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11.952,95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13.925,97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2477983"/>
                  </a:ext>
                </a:extLst>
              </a:tr>
              <a:tr h="225334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Junho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11.475,10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  9.955,15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13.534,53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13.927,44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12.915,55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13.688,02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2889326"/>
                  </a:ext>
                </a:extLst>
              </a:tr>
              <a:tr h="225334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Julho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11.833,19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11.287,10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14.412,89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14.412,90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12.454,24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14.406,55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694926"/>
                  </a:ext>
                </a:extLst>
              </a:tr>
              <a:tr h="225334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Agosto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11.826,00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12.177,51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14.484,37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14.529,92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13.001,12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14.142,52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7256918"/>
                  </a:ext>
                </a:extLst>
              </a:tr>
              <a:tr h="225334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Setembro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12.208,24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12.920,12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14.554,27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14.336,18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13.489,22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14.536,71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802559"/>
                  </a:ext>
                </a:extLst>
              </a:tr>
              <a:tr h="225334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Outubro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12.550,21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13.581,72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14.696,35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12.980,81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13.474,15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14.771,10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3046194"/>
                  </a:ext>
                </a:extLst>
              </a:tr>
              <a:tr h="225334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Novembro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12.618,97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14.272,73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15.102,29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13.122,51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13.289,16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14.284,71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5517222"/>
                  </a:ext>
                </a:extLst>
              </a:tr>
              <a:tr h="225334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effectLst/>
                          <a:latin typeface="Century Gothic" panose="020B0502020202020204" pitchFamily="34" charset="0"/>
                        </a:rPr>
                        <a:t>Dezembro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14.361,99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14.251,67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16.049,81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14.350,05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14.108,48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14.977,99 </a:t>
                      </a:r>
                    </a:p>
                  </a:txBody>
                  <a:tcPr marL="9389" marR="9389" marT="93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4188778"/>
                  </a:ext>
                </a:extLst>
              </a:tr>
              <a:tr h="22533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>
                          <a:effectLst/>
                          <a:latin typeface="Century Gothic" panose="020B0502020202020204" pitchFamily="34" charset="0"/>
                        </a:rPr>
                        <a:t>Acumulado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>
                          <a:effectLst/>
                          <a:latin typeface="Century Gothic" panose="020B0502020202020204" pitchFamily="34" charset="0"/>
                        </a:rPr>
                        <a:t>          146.396,71 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>
                          <a:effectLst/>
                          <a:latin typeface="Century Gothic" panose="020B0502020202020204" pitchFamily="34" charset="0"/>
                        </a:rPr>
                        <a:t>             144.455,45 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>
                          <a:effectLst/>
                          <a:latin typeface="Century Gothic" panose="020B0502020202020204" pitchFamily="34" charset="0"/>
                        </a:rPr>
                        <a:t>          169.262,25 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>
                          <a:effectLst/>
                          <a:latin typeface="Century Gothic" panose="020B0502020202020204" pitchFamily="34" charset="0"/>
                        </a:rPr>
                        <a:t>         167.015,43 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>
                          <a:effectLst/>
                          <a:latin typeface="Century Gothic" panose="020B0502020202020204" pitchFamily="34" charset="0"/>
                        </a:rPr>
                        <a:t>         153.490,61 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effectLst/>
                          <a:latin typeface="Century Gothic" panose="020B0502020202020204" pitchFamily="34" charset="0"/>
                        </a:rPr>
                        <a:t>         167.576,14 </a:t>
                      </a:r>
                    </a:p>
                  </a:txBody>
                  <a:tcPr marL="9389" marR="9389" marT="93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817603"/>
                  </a:ext>
                </a:extLst>
              </a:tr>
            </a:tbl>
          </a:graphicData>
        </a:graphic>
      </p:graphicFrame>
      <p:sp>
        <p:nvSpPr>
          <p:cNvPr id="5" name="Google Shape;168;p22">
            <a:extLst>
              <a:ext uri="{FF2B5EF4-FFF2-40B4-BE49-F238E27FC236}">
                <a16:creationId xmlns:a16="http://schemas.microsoft.com/office/drawing/2014/main" id="{A43302CD-52C9-A4B3-44FA-FB72CB335CD5}"/>
              </a:ext>
            </a:extLst>
          </p:cNvPr>
          <p:cNvSpPr/>
          <p:nvPr/>
        </p:nvSpPr>
        <p:spPr>
          <a:xfrm rot="16200000">
            <a:off x="6180297" y="4345839"/>
            <a:ext cx="490405" cy="1346790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spcFirstLastPara="1" wrap="square" lIns="89140" tIns="89140" rIns="89140" bIns="89140" anchor="ctr" anchorCtr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1433">
              <a:buClr>
                <a:srgbClr val="000000"/>
              </a:buClr>
              <a:defRPr/>
            </a:pPr>
            <a:endParaRPr sz="1364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" name="Google Shape;168;p22">
            <a:extLst>
              <a:ext uri="{FF2B5EF4-FFF2-40B4-BE49-F238E27FC236}">
                <a16:creationId xmlns:a16="http://schemas.microsoft.com/office/drawing/2014/main" id="{B4FF4D73-9362-7A13-5CAD-EDCF19C6AB31}"/>
              </a:ext>
            </a:extLst>
          </p:cNvPr>
          <p:cNvSpPr/>
          <p:nvPr/>
        </p:nvSpPr>
        <p:spPr>
          <a:xfrm rot="16200000">
            <a:off x="10727717" y="4345840"/>
            <a:ext cx="490405" cy="1346790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spcFirstLastPara="1" wrap="square" lIns="89140" tIns="89140" rIns="89140" bIns="89140" anchor="ctr" anchorCtr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1433">
              <a:buClr>
                <a:srgbClr val="000000"/>
              </a:buClr>
              <a:defRPr/>
            </a:pPr>
            <a:endParaRPr sz="1364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Google Shape;168;p22">
            <a:extLst>
              <a:ext uri="{FF2B5EF4-FFF2-40B4-BE49-F238E27FC236}">
                <a16:creationId xmlns:a16="http://schemas.microsoft.com/office/drawing/2014/main" id="{EEAC74F9-5A63-FA47-993B-5A1098A90094}"/>
              </a:ext>
            </a:extLst>
          </p:cNvPr>
          <p:cNvSpPr/>
          <p:nvPr/>
        </p:nvSpPr>
        <p:spPr>
          <a:xfrm rot="16200000">
            <a:off x="7731805" y="4345839"/>
            <a:ext cx="490405" cy="1346790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spcFirstLastPara="1" wrap="square" lIns="89140" tIns="89140" rIns="89140" bIns="89140" anchor="ctr" anchorCtr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1433">
              <a:buClr>
                <a:srgbClr val="000000"/>
              </a:buClr>
              <a:defRPr/>
            </a:pPr>
            <a:endParaRPr sz="1364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0552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65041D5-2634-DD42-895D-333F4B7B3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1126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079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15DE992-8FA5-1C83-4E89-F5FE565DF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155" y="-88489"/>
            <a:ext cx="12300155" cy="694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633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D59D8-9E54-1B71-A9D4-E0B7C8371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329E19D-8EA5-F371-1736-255EC2121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274463" cy="634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007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DD265E0-D6C3-5C54-E6B3-C6EFAFC79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3EEDFA9-6977-1CBE-D358-EBDB96C6E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74058" cy="43542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811D239-835F-82EA-E55C-D86D7F607FFB}"/>
              </a:ext>
            </a:extLst>
          </p:cNvPr>
          <p:cNvSpPr txBox="1"/>
          <p:nvPr/>
        </p:nvSpPr>
        <p:spPr>
          <a:xfrm>
            <a:off x="8518482" y="1702767"/>
            <a:ext cx="329006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600" b="1" dirty="0">
                <a:latin typeface="Century Gothic" panose="020B0502020202020204" pitchFamily="34" charset="0"/>
              </a:rPr>
              <a:t>Proxy do PIB.</a:t>
            </a:r>
          </a:p>
          <a:p>
            <a:pPr algn="just"/>
            <a:endParaRPr lang="pt-BR" sz="1600" b="1" dirty="0">
              <a:latin typeface="Century Gothic" panose="020B0502020202020204" pitchFamily="34" charset="0"/>
            </a:endParaRPr>
          </a:p>
          <a:p>
            <a:pPr algn="just"/>
            <a:r>
              <a:rPr lang="pt-BR" sz="1600" b="0" i="0" dirty="0">
                <a:solidFill>
                  <a:srgbClr val="666666"/>
                </a:solidFill>
                <a:effectLst/>
                <a:latin typeface="Century Gothic" panose="020B0502020202020204" pitchFamily="34" charset="0"/>
              </a:rPr>
              <a:t>Em dezembro de 2024, o </a:t>
            </a:r>
            <a:r>
              <a:rPr lang="pt-BR" sz="1600" b="1" i="0" dirty="0">
                <a:solidFill>
                  <a:srgbClr val="666666"/>
                </a:solidFill>
                <a:effectLst/>
                <a:latin typeface="Century Gothic" panose="020B0502020202020204" pitchFamily="34" charset="0"/>
              </a:rPr>
              <a:t>IBC-Br</a:t>
            </a:r>
            <a:r>
              <a:rPr lang="pt-BR" sz="1600" b="0" i="0" dirty="0">
                <a:solidFill>
                  <a:srgbClr val="666666"/>
                </a:solidFill>
                <a:effectLst/>
                <a:latin typeface="Century Gothic" panose="020B0502020202020204" pitchFamily="34" charset="0"/>
              </a:rPr>
              <a:t> recuou </a:t>
            </a:r>
            <a:r>
              <a:rPr lang="pt-BR" sz="1600" b="1" i="0" dirty="0">
                <a:solidFill>
                  <a:srgbClr val="666666"/>
                </a:solidFill>
                <a:effectLst/>
                <a:latin typeface="Century Gothic" panose="020B0502020202020204" pitchFamily="34" charset="0"/>
              </a:rPr>
              <a:t>0,73%</a:t>
            </a:r>
            <a:r>
              <a:rPr lang="pt-BR" sz="1600" b="0" i="0" dirty="0">
                <a:solidFill>
                  <a:srgbClr val="666666"/>
                </a:solidFill>
                <a:effectLst/>
                <a:latin typeface="Century Gothic" panose="020B0502020202020204" pitchFamily="34" charset="0"/>
              </a:rPr>
              <a:t> (com ajuste sazonal), desacelerando em relação ao mês anterior (0,16%).</a:t>
            </a:r>
          </a:p>
          <a:p>
            <a:pPr algn="just"/>
            <a:endParaRPr lang="pt-BR" sz="1600" dirty="0">
              <a:solidFill>
                <a:srgbClr val="666666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pt-BR" sz="1600" b="0" i="0" dirty="0">
                <a:solidFill>
                  <a:srgbClr val="666666"/>
                </a:solidFill>
                <a:effectLst/>
                <a:latin typeface="Century Gothic" panose="020B0502020202020204" pitchFamily="34" charset="0"/>
              </a:rPr>
              <a:t>O resultado veio </a:t>
            </a:r>
            <a:r>
              <a:rPr lang="pt-BR" sz="1600" b="1" i="0" dirty="0">
                <a:solidFill>
                  <a:srgbClr val="666666"/>
                </a:solidFill>
                <a:effectLst/>
                <a:latin typeface="Century Gothic" panose="020B0502020202020204" pitchFamily="34" charset="0"/>
              </a:rPr>
              <a:t>abaixo da mediana</a:t>
            </a:r>
            <a:r>
              <a:rPr lang="pt-BR" sz="1600" b="0" i="0" dirty="0">
                <a:solidFill>
                  <a:srgbClr val="666666"/>
                </a:solidFill>
                <a:effectLst/>
                <a:latin typeface="Century Gothic" panose="020B0502020202020204" pitchFamily="34" charset="0"/>
              </a:rPr>
              <a:t> das expectativas de mercado (intervalo de -1,3% a 0,0%; mediana de -0,4%).</a:t>
            </a:r>
            <a:endParaRPr lang="pt-BR" sz="1600" b="1" dirty="0">
              <a:latin typeface="Century Gothic" panose="020B050202020202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4ABB0528-7518-56D7-8409-FBBFC772ED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524" t="3914" r="5407" b="5360"/>
          <a:stretch/>
        </p:blipFill>
        <p:spPr>
          <a:xfrm>
            <a:off x="605855" y="536304"/>
            <a:ext cx="7515590" cy="562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7635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AEB8EF7-D06D-C8A2-DAD4-462B3129D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9B68BC6-481B-B957-4D48-80D2A6C6289D}"/>
              </a:ext>
            </a:extLst>
          </p:cNvPr>
          <p:cNvSpPr txBox="1"/>
          <p:nvPr/>
        </p:nvSpPr>
        <p:spPr>
          <a:xfrm>
            <a:off x="901133" y="191307"/>
            <a:ext cx="10856890" cy="9326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pt-BR" sz="2800" b="1" dirty="0">
                <a:effectLst/>
                <a:latin typeface="Century Gothic" panose="020B0502020202020204" pitchFamily="34" charset="0"/>
              </a:rPr>
              <a:t>IPCA (IBGE) </a:t>
            </a:r>
            <a:r>
              <a:rPr lang="pt-BR" sz="2800" b="1" dirty="0">
                <a:latin typeface="Century Gothic" panose="020B0502020202020204" pitchFamily="34" charset="0"/>
              </a:rPr>
              <a:t>fica em 0,16</a:t>
            </a:r>
            <a:r>
              <a:rPr lang="pt-BR" sz="2800" b="1" dirty="0">
                <a:effectLst/>
                <a:latin typeface="Century Gothic" panose="020B0502020202020204" pitchFamily="34" charset="0"/>
              </a:rPr>
              <a:t>% em janeiro/25</a:t>
            </a:r>
          </a:p>
          <a:p>
            <a:pPr algn="ctr"/>
            <a:r>
              <a:rPr lang="pt-BR" sz="2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O acumulado em 12 meses ficou em 4,56%</a:t>
            </a:r>
            <a:endParaRPr lang="pt-BR" sz="2000" dirty="0">
              <a:solidFill>
                <a:schemeClr val="bg1">
                  <a:lumMod val="65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07E2EE8-A632-8810-8C3D-54279C10DD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16"/>
            <a:ext cx="1120462" cy="45424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8024292-A63C-902B-F1FA-F43101EE75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176" t="-11027"/>
          <a:stretch/>
        </p:blipFill>
        <p:spPr>
          <a:xfrm>
            <a:off x="9837155" y="-14170"/>
            <a:ext cx="2354845" cy="399529"/>
          </a:xfrm>
          <a:prstGeom prst="rect">
            <a:avLst/>
          </a:prstGeom>
        </p:spPr>
      </p:pic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BC938C54-E234-F6EC-5156-CE245E6C1321}"/>
              </a:ext>
            </a:extLst>
          </p:cNvPr>
          <p:cNvCxnSpPr>
            <a:cxnSpLocks/>
          </p:cNvCxnSpPr>
          <p:nvPr/>
        </p:nvCxnSpPr>
        <p:spPr>
          <a:xfrm>
            <a:off x="422787" y="1201214"/>
            <a:ext cx="11415252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48DC03D3-38CE-28F3-7ED6-6027FEC5C318}"/>
              </a:ext>
            </a:extLst>
          </p:cNvPr>
          <p:cNvSpPr txBox="1"/>
          <p:nvPr/>
        </p:nvSpPr>
        <p:spPr>
          <a:xfrm>
            <a:off x="379614" y="1565423"/>
            <a:ext cx="4792154" cy="132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100" dirty="0">
                <a:latin typeface="Century Gothic" panose="020B0502020202020204" pitchFamily="34" charset="0"/>
              </a:rPr>
              <a:t>Em janeiro de 2025, a inflação medida pelo IPCA </a:t>
            </a:r>
            <a:r>
              <a:rPr lang="pt-BR" sz="1100" b="1" dirty="0">
                <a:latin typeface="Century Gothic" panose="020B0502020202020204" pitchFamily="34" charset="0"/>
              </a:rPr>
              <a:t>apresentou alta de 0,16% em relação ao mês anterior.</a:t>
            </a:r>
            <a:r>
              <a:rPr lang="pt-BR" sz="1100" dirty="0">
                <a:latin typeface="Century Gothic" panose="020B0502020202020204" pitchFamily="34" charset="0"/>
              </a:rPr>
              <a:t> O resultado veio abaixo da mediana das expectativas de mercado (intervalo de 0,00% a 0,43%; mediana de 0,17%). </a:t>
            </a:r>
            <a:r>
              <a:rPr lang="pt-BR" sz="1100" b="1" dirty="0">
                <a:latin typeface="Century Gothic" panose="020B0502020202020204" pitchFamily="34" charset="0"/>
              </a:rPr>
              <a:t>O índice acumulado em 12 meses apresentou alta de 4,56%.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66C23CF-F2B6-43D5-0121-EA5D5ED7F5C3}"/>
              </a:ext>
            </a:extLst>
          </p:cNvPr>
          <p:cNvSpPr txBox="1"/>
          <p:nvPr/>
        </p:nvSpPr>
        <p:spPr>
          <a:xfrm>
            <a:off x="379614" y="2948388"/>
            <a:ext cx="4792154" cy="1075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100" dirty="0">
                <a:latin typeface="Century Gothic" panose="020B0502020202020204" pitchFamily="34" charset="0"/>
              </a:rPr>
              <a:t>O grupo de transportes foi o que apresentou o maior impacto de alta para a variação no mês com </a:t>
            </a:r>
            <a:r>
              <a:rPr lang="pt-BR" sz="1100" b="1" dirty="0">
                <a:latin typeface="Century Gothic" panose="020B0502020202020204" pitchFamily="34" charset="0"/>
              </a:rPr>
              <a:t>0,27 p.p</a:t>
            </a:r>
            <a:r>
              <a:rPr lang="pt-BR" sz="1100" dirty="0">
                <a:latin typeface="Century Gothic" panose="020B0502020202020204" pitchFamily="34" charset="0"/>
              </a:rPr>
              <a:t>. Já no lado oposto, habitação foi o grupo com o maior impacto de baixa, </a:t>
            </a:r>
            <a:r>
              <a:rPr lang="pt-BR" sz="1100" dirty="0">
                <a:solidFill>
                  <a:srgbClr val="FF0000"/>
                </a:solidFill>
                <a:latin typeface="Century Gothic" panose="020B0502020202020204" pitchFamily="34" charset="0"/>
              </a:rPr>
              <a:t>-0,46 p.p</a:t>
            </a:r>
            <a:r>
              <a:rPr lang="pt-BR" sz="1100" dirty="0">
                <a:latin typeface="Century Gothic" panose="020B0502020202020204" pitchFamily="34" charset="0"/>
              </a:rPr>
              <a:t>..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6B5BFFE6-2B82-A35D-6F76-97DB0FECD634}"/>
              </a:ext>
            </a:extLst>
          </p:cNvPr>
          <p:cNvSpPr txBox="1"/>
          <p:nvPr/>
        </p:nvSpPr>
        <p:spPr>
          <a:xfrm>
            <a:off x="379614" y="4078014"/>
            <a:ext cx="4730284" cy="1329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750"/>
              </a:spcAft>
            </a:pPr>
            <a:r>
              <a:rPr lang="pt-BR" sz="1100" dirty="0">
                <a:solidFill>
                  <a:srgbClr val="191919"/>
                </a:solidFill>
                <a:effectLst/>
                <a:latin typeface="Century Gothic" panose="020B0502020202020204" pitchFamily="34" charset="0"/>
              </a:rPr>
              <a:t>A principal razão para essa desaceleração foi a redução de 14,21% nos preços da energia elétrica residencial, </a:t>
            </a:r>
            <a:r>
              <a:rPr lang="pt-BR" sz="1100" b="1" u="sng" dirty="0">
                <a:solidFill>
                  <a:srgbClr val="191919"/>
                </a:solidFill>
                <a:effectLst/>
                <a:latin typeface="Century Gothic" panose="020B0502020202020204" pitchFamily="34" charset="0"/>
              </a:rPr>
              <a:t>decorrente da incorporação do Bônus de Itaipu nas faturas emitidas em janeiro</a:t>
            </a:r>
            <a:r>
              <a:rPr lang="pt-BR" sz="1100" dirty="0">
                <a:solidFill>
                  <a:srgbClr val="191919"/>
                </a:solidFill>
                <a:effectLst/>
                <a:latin typeface="Century Gothic" panose="020B0502020202020204" pitchFamily="34" charset="0"/>
              </a:rPr>
              <a:t>. Essa queda impactou o IPCA, indicando que, sem esse efeito, o índice teria sido próximo de 0,71%. </a:t>
            </a:r>
            <a:endParaRPr lang="pt-BR" sz="1100" dirty="0">
              <a:latin typeface="Century Gothic" panose="020B0502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8818C19-C726-352E-C640-7D06610CCF8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5222" r="3325"/>
          <a:stretch/>
        </p:blipFill>
        <p:spPr>
          <a:xfrm>
            <a:off x="5171768" y="1450263"/>
            <a:ext cx="6794090" cy="4366412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0E8752EF-FA41-F5DE-FA0C-C2562F1601F1}"/>
              </a:ext>
            </a:extLst>
          </p:cNvPr>
          <p:cNvCxnSpPr>
            <a:cxnSpLocks/>
          </p:cNvCxnSpPr>
          <p:nvPr/>
        </p:nvCxnSpPr>
        <p:spPr>
          <a:xfrm>
            <a:off x="5228722" y="1450263"/>
            <a:ext cx="0" cy="4463061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674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8500D7E-AF90-EBE1-54BC-C27FF28E4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3E1A241-D7C0-E80D-C14F-178C5A118FB6}"/>
              </a:ext>
            </a:extLst>
          </p:cNvPr>
          <p:cNvSpPr txBox="1"/>
          <p:nvPr/>
        </p:nvSpPr>
        <p:spPr>
          <a:xfrm>
            <a:off x="865391" y="140165"/>
            <a:ext cx="10856890" cy="9326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pt-BR" sz="2800" b="1" dirty="0">
                <a:effectLst/>
                <a:latin typeface="Century Gothic" panose="020B0502020202020204" pitchFamily="34" charset="0"/>
              </a:rPr>
              <a:t>Núcleos do IPCA/IBGE</a:t>
            </a:r>
            <a:endParaRPr lang="pt-BR" sz="2800" b="1" dirty="0">
              <a:effectLst/>
              <a:highlight>
                <a:srgbClr val="FFFF00"/>
              </a:highlight>
              <a:latin typeface="Century Gothic" panose="020B0502020202020204" pitchFamily="34" charset="0"/>
            </a:endParaRPr>
          </a:p>
          <a:p>
            <a:pPr algn="ctr"/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No trimestre de outubro a dezembro de 2024, a taxa de desocupação foi de 6,2%</a:t>
            </a:r>
            <a:endParaRPr lang="pt-BR" sz="1200" dirty="0">
              <a:solidFill>
                <a:schemeClr val="bg1">
                  <a:lumMod val="65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28FFA1D-AB82-027B-80CF-6034982B8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16"/>
            <a:ext cx="1120462" cy="45424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604471F-09C2-5263-3451-9F340EF4A9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176" t="-11027"/>
          <a:stretch/>
        </p:blipFill>
        <p:spPr>
          <a:xfrm>
            <a:off x="9837155" y="-14170"/>
            <a:ext cx="2354845" cy="399529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5A06FB4-A458-E4DE-05F6-721F7BD89E89}"/>
              </a:ext>
            </a:extLst>
          </p:cNvPr>
          <p:cNvSpPr txBox="1"/>
          <p:nvPr/>
        </p:nvSpPr>
        <p:spPr>
          <a:xfrm>
            <a:off x="560231" y="1366062"/>
            <a:ext cx="5073293" cy="4766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200" dirty="0">
                <a:latin typeface="Century Gothic" panose="020B0502020202020204" pitchFamily="34" charset="0"/>
              </a:rPr>
              <a:t>Os preços monitorados apresentaram queda de 1,52% no mês e acumularam alta de 2,87% em 12 meses. Já os preços livres apresentaram alta de 0,74% no mês e acumularam alta de 5,14% em 12 meses.</a:t>
            </a:r>
          </a:p>
          <a:p>
            <a:pPr algn="just">
              <a:lnSpc>
                <a:spcPct val="150000"/>
              </a:lnSpc>
            </a:pPr>
            <a:endParaRPr lang="pt-BR" sz="1200" dirty="0">
              <a:latin typeface="Century Gothic" panose="020B0502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1200" dirty="0">
                <a:latin typeface="Century Gothic" panose="020B0502020202020204" pitchFamily="34" charset="0"/>
              </a:rPr>
              <a:t>Permanecem elevadas as várias medidas do chamado </a:t>
            </a:r>
            <a:r>
              <a:rPr lang="pt-BR" sz="1200" b="1" dirty="0">
                <a:latin typeface="Century Gothic" panose="020B0502020202020204" pitchFamily="34" charset="0"/>
              </a:rPr>
              <a:t>núcleo da inflação, que em geral buscam excluir itens mais voláteis para obter uma visão mais apurada das tendências. A média desses cortes subiu 0,61%,</a:t>
            </a:r>
            <a:r>
              <a:rPr lang="pt-BR" sz="1200" dirty="0">
                <a:latin typeface="Century Gothic" panose="020B0502020202020204" pitchFamily="34" charset="0"/>
              </a:rPr>
              <a:t> ou cerca de 7,3% em termos anualizados, trajetória incompatível com a meta de inflação (3%) e mesmo com seu limite superior (4,5%).</a:t>
            </a:r>
          </a:p>
          <a:p>
            <a:pPr algn="just">
              <a:lnSpc>
                <a:spcPct val="150000"/>
              </a:lnSpc>
            </a:pPr>
            <a:endParaRPr lang="pt-BR" sz="1200" dirty="0">
              <a:latin typeface="Century Gothic" panose="020B0502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1200" dirty="0">
                <a:latin typeface="Century Gothic" panose="020B0502020202020204" pitchFamily="34" charset="0"/>
              </a:rPr>
              <a:t>No caso de alimentação e bebidas, houve alta de 0,96%, menos que em dezembro (1,18%). Mesmo assim, a inflação acumulada nesses produtos ficou em 7,25% nos últimos 12 meses.</a:t>
            </a:r>
          </a:p>
          <a:p>
            <a:pPr algn="just">
              <a:lnSpc>
                <a:spcPct val="150000"/>
              </a:lnSpc>
            </a:pPr>
            <a:endParaRPr lang="pt-BR" sz="1200" dirty="0">
              <a:latin typeface="Century Gothic" panose="020B0502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pt-BR" sz="1200" dirty="0">
              <a:latin typeface="Century Gothic" panose="020B0502020202020204" pitchFamily="34" charset="0"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C1839A98-6B89-CD10-59B1-1DDC9921B29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4915" r="12003"/>
          <a:stretch/>
        </p:blipFill>
        <p:spPr>
          <a:xfrm>
            <a:off x="5633524" y="1979658"/>
            <a:ext cx="6430657" cy="3191190"/>
          </a:xfrm>
          <a:prstGeom prst="rect">
            <a:avLst/>
          </a:prstGeom>
        </p:spPr>
      </p:pic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1937E409-6EBB-57F5-EE0B-CD72A8A9BDB6}"/>
              </a:ext>
            </a:extLst>
          </p:cNvPr>
          <p:cNvCxnSpPr>
            <a:cxnSpLocks/>
          </p:cNvCxnSpPr>
          <p:nvPr/>
        </p:nvCxnSpPr>
        <p:spPr>
          <a:xfrm>
            <a:off x="422787" y="1201214"/>
            <a:ext cx="11415252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ACA979C-F648-28B0-58FB-CE8CF5A6EFB9}"/>
              </a:ext>
            </a:extLst>
          </p:cNvPr>
          <p:cNvCxnSpPr>
            <a:cxnSpLocks/>
          </p:cNvCxnSpPr>
          <p:nvPr/>
        </p:nvCxnSpPr>
        <p:spPr>
          <a:xfrm>
            <a:off x="5749831" y="1440430"/>
            <a:ext cx="0" cy="4463061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044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ECD55-D21D-2B32-BFEF-C3EB8C821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1A516BD-D8B2-4740-77B0-E60E86A73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78332" cy="629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97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19CDF47-3449-B14C-5FD4-76AE97989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F4B45D3-1EFE-ACD1-0CF8-06DD8E1830CA}"/>
              </a:ext>
            </a:extLst>
          </p:cNvPr>
          <p:cNvSpPr txBox="1"/>
          <p:nvPr/>
        </p:nvSpPr>
        <p:spPr>
          <a:xfrm>
            <a:off x="825067" y="362604"/>
            <a:ext cx="10856890" cy="9326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pt-BR" sz="2800" b="1" dirty="0">
                <a:effectLst/>
                <a:latin typeface="Century Gothic" panose="020B0502020202020204" pitchFamily="34" charset="0"/>
              </a:rPr>
              <a:t>IGP-DI (FGV) ficou em </a:t>
            </a:r>
            <a:r>
              <a:rPr lang="pt-BR" sz="2800" b="1" dirty="0">
                <a:effectLst/>
                <a:highlight>
                  <a:srgbClr val="FFFF00"/>
                </a:highlight>
                <a:latin typeface="Century Gothic" panose="020B0502020202020204" pitchFamily="34" charset="0"/>
              </a:rPr>
              <a:t>0,11% em janeiro/25</a:t>
            </a:r>
          </a:p>
          <a:p>
            <a:pPr algn="ctr"/>
            <a:r>
              <a:rPr lang="pt-BR" sz="2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Acumulado em 12 meses ficou em 7,27%</a:t>
            </a:r>
            <a:endParaRPr lang="pt-BR" sz="2000" dirty="0">
              <a:solidFill>
                <a:schemeClr val="bg1">
                  <a:lumMod val="65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C0FF79E-22A9-BADA-80CE-7D4D4B38B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16"/>
            <a:ext cx="1120462" cy="45424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9CC12A2-5943-07E3-D5D4-90B030C6F4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176" t="-11027"/>
          <a:stretch/>
        </p:blipFill>
        <p:spPr>
          <a:xfrm>
            <a:off x="9837155" y="-14170"/>
            <a:ext cx="2354845" cy="399529"/>
          </a:xfrm>
          <a:prstGeom prst="rect">
            <a:avLst/>
          </a:prstGeom>
        </p:spPr>
      </p:pic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F6CE6A93-81E3-8417-80E9-D44413B5902F}"/>
              </a:ext>
            </a:extLst>
          </p:cNvPr>
          <p:cNvCxnSpPr>
            <a:cxnSpLocks/>
          </p:cNvCxnSpPr>
          <p:nvPr/>
        </p:nvCxnSpPr>
        <p:spPr>
          <a:xfrm>
            <a:off x="737419" y="1295292"/>
            <a:ext cx="10559846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9" name="Imagem 8">
            <a:extLst>
              <a:ext uri="{FF2B5EF4-FFF2-40B4-BE49-F238E27FC236}">
                <a16:creationId xmlns:a16="http://schemas.microsoft.com/office/drawing/2014/main" id="{A29B85C2-8281-6F42-1B76-D5F869F6430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9860"/>
          <a:stretch/>
        </p:blipFill>
        <p:spPr>
          <a:xfrm>
            <a:off x="1118000" y="1525138"/>
            <a:ext cx="4744323" cy="271256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CB03A3F-4DC5-B6E7-D43B-B2A8C5F952C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1266"/>
          <a:stretch/>
        </p:blipFill>
        <p:spPr>
          <a:xfrm>
            <a:off x="6329679" y="1525134"/>
            <a:ext cx="4611293" cy="271257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494C05FB-723F-D0F9-E76F-21DFB967E566}"/>
              </a:ext>
            </a:extLst>
          </p:cNvPr>
          <p:cNvSpPr txBox="1"/>
          <p:nvPr/>
        </p:nvSpPr>
        <p:spPr>
          <a:xfrm>
            <a:off x="1471087" y="4296296"/>
            <a:ext cx="9249825" cy="20731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pt-BR" sz="1200" dirty="0">
                <a:solidFill>
                  <a:srgbClr val="5A5A5A"/>
                </a:solidFill>
                <a:effectLst/>
                <a:latin typeface="Century Gothic" panose="020B0502020202020204" pitchFamily="34" charset="0"/>
              </a:rPr>
              <a:t>O Índice Geral de Preços – Disponibilidade Interna (IGP-DI) subiu 0,11% em janeiro. No mês de dezembro, a taxa havia sido de 0,87%. Com este resultado, o índice acumula alta de 7,27% em 12 meses. Em janeiro de 2024, o IGP-DI havia caído 0,27% e acumulava queda de 3,61% em 12 meses.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pt-BR" sz="1200" dirty="0">
                <a:solidFill>
                  <a:srgbClr val="5A5A5A"/>
                </a:solidFill>
                <a:effectLst/>
                <a:latin typeface="Century Gothic" panose="020B0502020202020204" pitchFamily="34" charset="0"/>
              </a:rPr>
              <a:t>Composição:</a:t>
            </a:r>
            <a:br>
              <a:rPr lang="pt-BR" sz="1200" dirty="0">
                <a:solidFill>
                  <a:srgbClr val="5A5A5A"/>
                </a:solidFill>
                <a:effectLst/>
                <a:latin typeface="Century Gothic" panose="020B0502020202020204" pitchFamily="34" charset="0"/>
              </a:rPr>
            </a:br>
            <a:r>
              <a:rPr lang="pt-BR" sz="1200" dirty="0">
                <a:solidFill>
                  <a:srgbClr val="5A5A5A"/>
                </a:solidFill>
                <a:effectLst/>
                <a:latin typeface="Century Gothic" panose="020B0502020202020204" pitchFamily="34" charset="0"/>
              </a:rPr>
              <a:t>• 60% Índice de Preços ao Produtor Amplo (IPA);</a:t>
            </a:r>
            <a:br>
              <a:rPr lang="pt-BR" sz="1200" dirty="0">
                <a:solidFill>
                  <a:srgbClr val="5A5A5A"/>
                </a:solidFill>
                <a:effectLst/>
                <a:latin typeface="Century Gothic" panose="020B0502020202020204" pitchFamily="34" charset="0"/>
              </a:rPr>
            </a:br>
            <a:r>
              <a:rPr lang="pt-BR" sz="1200" dirty="0">
                <a:solidFill>
                  <a:srgbClr val="5A5A5A"/>
                </a:solidFill>
                <a:effectLst/>
                <a:latin typeface="Century Gothic" panose="020B0502020202020204" pitchFamily="34" charset="0"/>
              </a:rPr>
              <a:t>• 30%  Índice de Preços ao Consumidor (IPC);</a:t>
            </a:r>
            <a:br>
              <a:rPr lang="pt-BR" sz="1200" dirty="0">
                <a:solidFill>
                  <a:srgbClr val="5A5A5A"/>
                </a:solidFill>
                <a:effectLst/>
                <a:latin typeface="Century Gothic" panose="020B0502020202020204" pitchFamily="34" charset="0"/>
              </a:rPr>
            </a:br>
            <a:r>
              <a:rPr lang="pt-BR" sz="1200" dirty="0">
                <a:solidFill>
                  <a:srgbClr val="5A5A5A"/>
                </a:solidFill>
                <a:effectLst/>
                <a:latin typeface="Century Gothic" panose="020B0502020202020204" pitchFamily="34" charset="0"/>
              </a:rPr>
              <a:t>• 10%  Índice Nacional de Custo da Construção (INCC).</a:t>
            </a:r>
            <a:endParaRPr lang="pt-BR" sz="1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4776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76FA9-B32C-9ADB-79F1-F3D958D0B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DAA0E20-1010-E89C-9BB1-D54A679F8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12300155" cy="645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68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A2F7C7D-65DA-6080-F55F-20067D215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0111" y="-88490"/>
            <a:ext cx="12557477" cy="710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677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1802835D-EC40-8540-348F-1442A83DA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601"/>
            <a:ext cx="12371438" cy="686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8554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14D2739-81B6-DDF4-3BA8-AEA6084F2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9440" y="-88481"/>
            <a:ext cx="12597582" cy="683642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AE4368A-6B31-F89A-F516-C04B373F4D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2791" y="-98314"/>
            <a:ext cx="12597582" cy="695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074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1AB7232-37EE-E59D-4B8B-26A3755A9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54"/>
            <a:ext cx="1285856" cy="521293"/>
          </a:xfrm>
          <a:prstGeom prst="rect">
            <a:avLst/>
          </a:prstGeom>
        </p:spPr>
      </p:pic>
      <p:sp>
        <p:nvSpPr>
          <p:cNvPr id="7" name="Espaço Reservado para Conteúdo 3">
            <a:extLst>
              <a:ext uri="{FF2B5EF4-FFF2-40B4-BE49-F238E27FC236}">
                <a16:creationId xmlns:a16="http://schemas.microsoft.com/office/drawing/2014/main" id="{DAE2FDF0-D5E2-938E-CEA6-8E71557AD781}"/>
              </a:ext>
            </a:extLst>
          </p:cNvPr>
          <p:cNvSpPr txBox="1">
            <a:spLocks/>
          </p:cNvSpPr>
          <p:nvPr/>
        </p:nvSpPr>
        <p:spPr>
          <a:xfrm>
            <a:off x="1074355" y="336859"/>
            <a:ext cx="10515599" cy="9326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spcBef>
                <a:spcPct val="0"/>
              </a:spcBef>
              <a:spcAft>
                <a:spcPts val="600"/>
              </a:spcAft>
            </a:pPr>
            <a:r>
              <a:rPr lang="pt-BR" sz="2600" b="1" kern="120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rPr>
              <a:t>Demonstrativo </a:t>
            </a:r>
            <a:r>
              <a:rPr lang="pt-BR" sz="2600" b="1" dirty="0">
                <a:latin typeface="Century Gothic" panose="020B0502020202020204" pitchFamily="34" charset="0"/>
                <a:ea typeface="+mj-ea"/>
                <a:cs typeface="+mj-cs"/>
              </a:rPr>
              <a:t>Geral da Execução Orçamentária</a:t>
            </a:r>
            <a:endParaRPr lang="pt-BR" sz="2600" b="1" kern="1200" dirty="0">
              <a:solidFill>
                <a:schemeClr val="tx1"/>
              </a:solidFill>
              <a:latin typeface="Century Gothic" panose="020B0502020202020204" pitchFamily="34" charset="0"/>
              <a:ea typeface="+mj-ea"/>
              <a:cs typeface="+mj-cs"/>
            </a:endParaRPr>
          </a:p>
          <a:p>
            <a:pPr algn="ctr" defTabSz="914400">
              <a:spcBef>
                <a:spcPct val="0"/>
              </a:spcBef>
              <a:spcAft>
                <a:spcPts val="600"/>
              </a:spcAft>
            </a:pPr>
            <a:r>
              <a:rPr lang="pt-BR" sz="2600" b="1" kern="12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j-ea"/>
                <a:cs typeface="+mj-cs"/>
              </a:rPr>
              <a:t>Janeiro a Dezembro de 2024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5B52688-AF75-47A2-B539-FB17742C4D5A}"/>
              </a:ext>
            </a:extLst>
          </p:cNvPr>
          <p:cNvSpPr/>
          <p:nvPr/>
        </p:nvSpPr>
        <p:spPr>
          <a:xfrm>
            <a:off x="2845305" y="1454552"/>
            <a:ext cx="8755438" cy="276999"/>
          </a:xfrm>
          <a:prstGeom prst="rect">
            <a:avLst/>
          </a:prstGeom>
          <a:solidFill>
            <a:schemeClr val="bg1"/>
          </a:solidFill>
        </p:spPr>
        <p:txBody>
          <a:bodyPr wrap="square" anchor="b">
            <a:spAutoFit/>
          </a:bodyPr>
          <a:lstStyle/>
          <a:p>
            <a:pPr algn="r"/>
            <a:r>
              <a:rPr lang="pt-BR" sz="1200" dirty="0">
                <a:highlight>
                  <a:srgbClr val="FFFF00"/>
                </a:highlight>
                <a:latin typeface="Century Gothic" panose="020B0502020202020204" pitchFamily="34" charset="0"/>
              </a:rPr>
              <a:t>Está incluso  na dotação de tesouro, o valor da insuficiência financeira (R$1.054.183mil)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A6A896B8-26B8-F703-0131-A08C0A3904E1}"/>
              </a:ext>
            </a:extLst>
          </p:cNvPr>
          <p:cNvGraphicFramePr>
            <a:graphicFrameLocks noGrp="1"/>
          </p:cNvGraphicFramePr>
          <p:nvPr/>
        </p:nvGraphicFramePr>
        <p:xfrm>
          <a:off x="1074354" y="1966630"/>
          <a:ext cx="10515599" cy="2301505"/>
        </p:xfrm>
        <a:graphic>
          <a:graphicData uri="http://schemas.openxmlformats.org/drawingml/2006/table">
            <a:tbl>
              <a:tblPr/>
              <a:tblGrid>
                <a:gridCol w="2614859">
                  <a:extLst>
                    <a:ext uri="{9D8B030D-6E8A-4147-A177-3AD203B41FA5}">
                      <a16:colId xmlns:a16="http://schemas.microsoft.com/office/drawing/2014/main" val="1091561040"/>
                    </a:ext>
                  </a:extLst>
                </a:gridCol>
                <a:gridCol w="1497771">
                  <a:extLst>
                    <a:ext uri="{9D8B030D-6E8A-4147-A177-3AD203B41FA5}">
                      <a16:colId xmlns:a16="http://schemas.microsoft.com/office/drawing/2014/main" val="924322341"/>
                    </a:ext>
                  </a:extLst>
                </a:gridCol>
                <a:gridCol w="517979">
                  <a:extLst>
                    <a:ext uri="{9D8B030D-6E8A-4147-A177-3AD203B41FA5}">
                      <a16:colId xmlns:a16="http://schemas.microsoft.com/office/drawing/2014/main" val="2082993507"/>
                    </a:ext>
                  </a:extLst>
                </a:gridCol>
                <a:gridCol w="1429123">
                  <a:extLst>
                    <a:ext uri="{9D8B030D-6E8A-4147-A177-3AD203B41FA5}">
                      <a16:colId xmlns:a16="http://schemas.microsoft.com/office/drawing/2014/main" val="3694815258"/>
                    </a:ext>
                  </a:extLst>
                </a:gridCol>
                <a:gridCol w="530460">
                  <a:extLst>
                    <a:ext uri="{9D8B030D-6E8A-4147-A177-3AD203B41FA5}">
                      <a16:colId xmlns:a16="http://schemas.microsoft.com/office/drawing/2014/main" val="3642249154"/>
                    </a:ext>
                  </a:extLst>
                </a:gridCol>
                <a:gridCol w="1254383">
                  <a:extLst>
                    <a:ext uri="{9D8B030D-6E8A-4147-A177-3AD203B41FA5}">
                      <a16:colId xmlns:a16="http://schemas.microsoft.com/office/drawing/2014/main" val="267668405"/>
                    </a:ext>
                  </a:extLst>
                </a:gridCol>
                <a:gridCol w="499257">
                  <a:extLst>
                    <a:ext uri="{9D8B030D-6E8A-4147-A177-3AD203B41FA5}">
                      <a16:colId xmlns:a16="http://schemas.microsoft.com/office/drawing/2014/main" val="2919030276"/>
                    </a:ext>
                  </a:extLst>
                </a:gridCol>
                <a:gridCol w="1254383">
                  <a:extLst>
                    <a:ext uri="{9D8B030D-6E8A-4147-A177-3AD203B41FA5}">
                      <a16:colId xmlns:a16="http://schemas.microsoft.com/office/drawing/2014/main" val="710686879"/>
                    </a:ext>
                  </a:extLst>
                </a:gridCol>
                <a:gridCol w="667756">
                  <a:extLst>
                    <a:ext uri="{9D8B030D-6E8A-4147-A177-3AD203B41FA5}">
                      <a16:colId xmlns:a16="http://schemas.microsoft.com/office/drawing/2014/main" val="2117033556"/>
                    </a:ext>
                  </a:extLst>
                </a:gridCol>
                <a:gridCol w="249628">
                  <a:extLst>
                    <a:ext uri="{9D8B030D-6E8A-4147-A177-3AD203B41FA5}">
                      <a16:colId xmlns:a16="http://schemas.microsoft.com/office/drawing/2014/main" val="1728406472"/>
                    </a:ext>
                  </a:extLst>
                </a:gridCol>
              </a:tblGrid>
              <a:tr h="1996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Especificação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5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Orçamento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5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Recursos do Tesouro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5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Receita Própria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5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Receita Convênios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6330668"/>
                  </a:ext>
                </a:extLst>
              </a:tr>
              <a:tr h="1830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em </a:t>
                      </a:r>
                      <a:r>
                        <a:rPr lang="pt-BR" sz="1050" b="0" i="0" u="none" strike="noStrike" dirty="0" err="1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R</a:t>
                      </a:r>
                      <a:r>
                        <a:rPr lang="pt-BR" sz="105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$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0" i="0" u="none" strike="noStrike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em </a:t>
                      </a:r>
                      <a:r>
                        <a:rPr lang="pt-BR" sz="1050" b="0" i="0" u="none" strike="noStrike" dirty="0" err="1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R</a:t>
                      </a:r>
                      <a:r>
                        <a:rPr lang="pt-BR" sz="105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$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0" i="0" u="none" strike="noStrike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em R$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0" i="0" u="none" strike="noStrike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5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em </a:t>
                      </a:r>
                      <a:r>
                        <a:rPr lang="pt-BR" sz="1050" b="0" i="0" u="none" strike="noStrike" dirty="0" err="1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R</a:t>
                      </a:r>
                      <a:r>
                        <a:rPr lang="pt-BR" sz="105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$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882101"/>
                  </a:ext>
                </a:extLst>
              </a:tr>
              <a:tr h="224621">
                <a:tc>
                  <a:txBody>
                    <a:bodyPr/>
                    <a:lstStyle/>
                    <a:p>
                      <a:pPr algn="l" fontAlgn="b"/>
                      <a:r>
                        <a:rPr lang="pt-BR" sz="105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1. Dotação Orçamentária Atual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4.677.075.297,00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100,0%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3.836.412.464,00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100,0%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810.504.050,00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100,0%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30.158.783,00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100,0%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6189959"/>
                  </a:ext>
                </a:extLst>
              </a:tr>
              <a:tr h="216302">
                <a:tc>
                  <a:txBody>
                    <a:bodyPr/>
                    <a:lstStyle/>
                    <a:p>
                      <a:pPr algn="l" fontAlgn="b"/>
                      <a:r>
                        <a:rPr lang="pt-BR" sz="105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2. Empenho (%=2/1)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4.157.516.711,96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88,9%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3.773.606.920,98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98,4%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364.000.453,98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44,9%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19.909.337,00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66,0%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144172"/>
                  </a:ext>
                </a:extLst>
              </a:tr>
              <a:tr h="199663">
                <a:tc>
                  <a:txBody>
                    <a:bodyPr/>
                    <a:lstStyle/>
                    <a:p>
                      <a:pPr algn="l" fontAlgn="b"/>
                      <a:r>
                        <a:rPr lang="pt-BR" sz="105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3. Pagamento (%=3/2)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3.498.402.337,70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84,1%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3.153.185.227,70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83,6%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335.629.847,00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92,2%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9.587.263,00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48,2%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245459"/>
                  </a:ext>
                </a:extLst>
              </a:tr>
              <a:tr h="199663">
                <a:tc>
                  <a:txBody>
                    <a:bodyPr/>
                    <a:lstStyle/>
                    <a:p>
                      <a:pPr algn="l" fontAlgn="b"/>
                      <a:r>
                        <a:rPr lang="pt-BR" sz="105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(4 = 1-2) Saldo a empenhar (%=4/1)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519.558.585,04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11,1%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62.805.543,02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1,6%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446.503.596,02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55,1%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10.249.446,00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34,0%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116233"/>
                  </a:ext>
                </a:extLst>
              </a:tr>
              <a:tr h="183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05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(5 = 2-3) Saldo a pagar (%=5/2)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659.114.374,26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15,9%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620.421.693,28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16,4%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28.370.606,98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7,8%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10.322.074,00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51,8%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325391"/>
                  </a:ext>
                </a:extLst>
              </a:tr>
              <a:tr h="183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05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(6 ) Dotação Inicial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4.228.809.436,00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3.619.945.376,00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590.504.050,00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18.360.010,00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69563"/>
                  </a:ext>
                </a:extLst>
              </a:tr>
              <a:tr h="183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050" b="0" i="0" u="none" strike="noStrike" dirty="0">
                          <a:solidFill>
                            <a:srgbClr val="0432FF"/>
                          </a:solidFill>
                          <a:effectLst/>
                          <a:latin typeface="Futura Medium" panose="020B0602020204020303" pitchFamily="34" charset="-79"/>
                          <a:cs typeface="Futura Medium" panose="020B0602020204020303" pitchFamily="34" charset="-79"/>
                        </a:rPr>
                        <a:t>(7) Crédito (1-6)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448.265.861,00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216.467.088,00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220.000.000,00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11.798.773,00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259813"/>
                  </a:ext>
                </a:extLst>
              </a:tr>
              <a:tr h="166386">
                <a:tc gridSpan="9">
                  <a:txBody>
                    <a:bodyPr/>
                    <a:lstStyle/>
                    <a:p>
                      <a:pPr algn="l" fontAlgn="b"/>
                      <a:r>
                        <a:rPr lang="pt-BR" sz="700" b="0" i="0" u="none" strike="noStrike">
                          <a:effectLst/>
                          <a:latin typeface="Arial" panose="020B0604020202020204" pitchFamily="34" charset="0"/>
                        </a:rPr>
                        <a:t>Nota:  A dotação inicial aprovada na LOA/2024 foi de R$2.565.762.009,00 sendo: R$2.545.000,00 de emendas impositivas + R$2.563.217.009,00 (cota-parte). Somado a esse valor temos a insuficiência financeira de R$1.054.183.367,00 que a partir de 2024,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183616"/>
                  </a:ext>
                </a:extLst>
              </a:tr>
              <a:tr h="149747">
                <a:tc gridSpan="9">
                  <a:txBody>
                    <a:bodyPr/>
                    <a:lstStyle/>
                    <a:p>
                      <a:pPr algn="l" fontAlgn="t"/>
                      <a:r>
                        <a:rPr lang="pt-BR" sz="700" b="0" i="0" u="none" strike="noStrike">
                          <a:effectLst/>
                          <a:latin typeface="Arial" panose="020B0604020202020204" pitchFamily="34" charset="0"/>
                        </a:rPr>
                        <a:t>é parte do orçamento da SPPrev. A Unesp, em junho, foi contemplada com emenda parlamentar: R$500 mil (FCT/PP) + R$300mil (Dracena) de crédito (emenda). Em julho, R$150mil para Engenharia Ambiental (ICT/SJC). Crédito por superávit: R$220milhões 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950477"/>
                  </a:ext>
                </a:extLst>
              </a:tr>
              <a:tr h="149747">
                <a:tc gridSpan="6">
                  <a:txBody>
                    <a:bodyPr/>
                    <a:lstStyle/>
                    <a:p>
                      <a:pPr algn="l" fontAlgn="t"/>
                      <a:r>
                        <a:rPr lang="pt-BR" sz="700" b="0" i="0" u="none" strike="noStrike" dirty="0">
                          <a:effectLst/>
                          <a:latin typeface="Arial" panose="020B0604020202020204" pitchFamily="34" charset="0"/>
                        </a:rPr>
                        <a:t> R$11,098 milhões (convênios). Crédito suplementar (fonte tesouro) no valor de R$215.517.088,00 por excesso de arrecadação do ICMS. Crédito suplementar convênios; R$700.000,00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09929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6EA82BE4-9EAB-7D46-8212-8F6146491D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024" y="1675483"/>
            <a:ext cx="271285" cy="379572"/>
          </a:xfrm>
          <a:prstGeom prst="rect">
            <a:avLst/>
          </a:prstGeom>
        </p:spPr>
      </p:pic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DDBA686E-F7DF-A78E-CD1A-D9E90E1F75F3}"/>
              </a:ext>
            </a:extLst>
          </p:cNvPr>
          <p:cNvCxnSpPr>
            <a:cxnSpLocks/>
          </p:cNvCxnSpPr>
          <p:nvPr/>
        </p:nvCxnSpPr>
        <p:spPr>
          <a:xfrm>
            <a:off x="1074354" y="1282181"/>
            <a:ext cx="10373032" cy="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8160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ost-treatment">
          <a:extLst>
            <a:ext uri="{FF2B5EF4-FFF2-40B4-BE49-F238E27FC236}">
              <a16:creationId xmlns:a16="http://schemas.microsoft.com/office/drawing/2014/main" id="{DCAC7FF1-8630-5689-52C9-0C2CADCD1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16B08E0-0946-09E2-C3CF-AEF77810C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7929" y="-97751"/>
            <a:ext cx="12459929" cy="705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710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EB75A-3460-C99B-0E66-01E477064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3D86D31-84AA-776E-DB65-7934B0F891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53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5026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EA9BA-980E-26F7-8C9F-A106CA12D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C2E086B5-A666-F6E5-6133-BA1C1EB5C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58" y="210012"/>
            <a:ext cx="12037142" cy="555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3754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500C9-554A-7E82-E33C-4E742FF61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402EE989-178E-DA97-3DA2-FC9500CF0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522" y="197861"/>
            <a:ext cx="11979684" cy="586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323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C8E9E-6AEB-0E8B-6663-638E52A58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B4106C57-A34F-180C-C21D-D21571D00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58" y="112269"/>
            <a:ext cx="11872523" cy="577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485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7C0596A-6972-1AEE-C209-1FD870E8F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96" y="91478"/>
            <a:ext cx="12086303" cy="671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154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B73862E-73B6-C56D-2EB1-6A6BDBF30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A60BD4FF-61F6-8C47-7285-172ABFE7C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209" y="0"/>
            <a:ext cx="11493125" cy="6156566"/>
          </a:xfrm>
          <a:prstGeom prst="rect">
            <a:avLst/>
          </a:prstGeom>
        </p:spPr>
      </p:pic>
      <p:sp>
        <p:nvSpPr>
          <p:cNvPr id="15" name="Google Shape;168;p22">
            <a:extLst>
              <a:ext uri="{FF2B5EF4-FFF2-40B4-BE49-F238E27FC236}">
                <a16:creationId xmlns:a16="http://schemas.microsoft.com/office/drawing/2014/main" id="{C833E531-5956-622E-EF2D-E9A09B996F32}"/>
              </a:ext>
            </a:extLst>
          </p:cNvPr>
          <p:cNvSpPr/>
          <p:nvPr/>
        </p:nvSpPr>
        <p:spPr>
          <a:xfrm>
            <a:off x="9817304" y="3026294"/>
            <a:ext cx="1475017" cy="2531162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spcFirstLastPara="1" wrap="square" lIns="89140" tIns="89140" rIns="89140" bIns="89140" anchor="ctr" anchorCtr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1433">
              <a:buClr>
                <a:srgbClr val="000000"/>
              </a:buClr>
              <a:defRPr/>
            </a:pPr>
            <a:endParaRPr sz="1364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6967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57C7B7D-8B0F-F73B-F593-D80194D2A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EFA0954-AA40-551B-8579-D9EE99768E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54"/>
            <a:ext cx="1285856" cy="521293"/>
          </a:xfrm>
          <a:prstGeom prst="rect">
            <a:avLst/>
          </a:prstGeom>
        </p:spPr>
      </p:pic>
      <p:sp>
        <p:nvSpPr>
          <p:cNvPr id="7" name="Espaço Reservado para Conteúdo 3">
            <a:extLst>
              <a:ext uri="{FF2B5EF4-FFF2-40B4-BE49-F238E27FC236}">
                <a16:creationId xmlns:a16="http://schemas.microsoft.com/office/drawing/2014/main" id="{9233B5D8-EAA1-EADC-13F1-437969B38D88}"/>
              </a:ext>
            </a:extLst>
          </p:cNvPr>
          <p:cNvSpPr txBox="1">
            <a:spLocks/>
          </p:cNvSpPr>
          <p:nvPr/>
        </p:nvSpPr>
        <p:spPr>
          <a:xfrm>
            <a:off x="2567819" y="561559"/>
            <a:ext cx="7472516" cy="6905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spcBef>
                <a:spcPct val="0"/>
              </a:spcBef>
              <a:spcAft>
                <a:spcPts val="600"/>
              </a:spcAft>
            </a:pPr>
            <a:r>
              <a:rPr lang="pt-BR" sz="1800" b="1" kern="120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rPr>
              <a:t>Composição da disponibilidade financeira </a:t>
            </a:r>
            <a:r>
              <a:rPr lang="pt-BR" sz="1400" b="1" kern="120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rPr>
              <a:t>(</a:t>
            </a:r>
            <a:r>
              <a:rPr lang="pt-BR" sz="1400" b="1" kern="1200" dirty="0" err="1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rPr>
              <a:t>R</a:t>
            </a:r>
            <a:r>
              <a:rPr lang="pt-BR" sz="1400" b="1" kern="120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rPr>
              <a:t>$ </a:t>
            </a:r>
            <a:r>
              <a:rPr lang="pt-BR" sz="1400" b="1" dirty="0">
                <a:latin typeface="Century Gothic" panose="020B0502020202020204" pitchFamily="34" charset="0"/>
                <a:ea typeface="+mj-ea"/>
                <a:cs typeface="+mj-cs"/>
              </a:rPr>
              <a:t>Bilhões</a:t>
            </a:r>
            <a:r>
              <a:rPr lang="pt-BR" sz="1400" b="1" kern="120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rPr>
              <a:t>)</a:t>
            </a:r>
          </a:p>
          <a:p>
            <a:pPr algn="ctr" defTabSz="914400">
              <a:spcBef>
                <a:spcPct val="0"/>
              </a:spcBef>
              <a:spcAft>
                <a:spcPts val="600"/>
              </a:spcAft>
            </a:pPr>
            <a:r>
              <a:rPr lang="pt-BR" sz="1600" dirty="0">
                <a:latin typeface="Century Gothic" panose="020B0502020202020204" pitchFamily="34" charset="0"/>
                <a:ea typeface="+mj-ea"/>
                <a:cs typeface="+mj-cs"/>
              </a:rPr>
              <a:t>(inclusive receita convênios)</a:t>
            </a:r>
            <a:endParaRPr lang="pt-BR" sz="1600" kern="1200" dirty="0">
              <a:solidFill>
                <a:schemeClr val="tx1"/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4" name="Google Shape;168;p22">
            <a:extLst>
              <a:ext uri="{FF2B5EF4-FFF2-40B4-BE49-F238E27FC236}">
                <a16:creationId xmlns:a16="http://schemas.microsoft.com/office/drawing/2014/main" id="{7CB24808-55C1-924A-5CCB-BE7A405FF03E}"/>
              </a:ext>
            </a:extLst>
          </p:cNvPr>
          <p:cNvSpPr/>
          <p:nvPr/>
        </p:nvSpPr>
        <p:spPr>
          <a:xfrm>
            <a:off x="9817304" y="3026294"/>
            <a:ext cx="1475017" cy="2531162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spcFirstLastPara="1" wrap="square" lIns="89140" tIns="89140" rIns="89140" bIns="89140" anchor="ctr" anchorCtr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1433">
              <a:buClr>
                <a:srgbClr val="000000"/>
              </a:buClr>
              <a:defRPr/>
            </a:pPr>
            <a:endParaRPr sz="1364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5FC6431-671A-F6C0-68D0-B4ED62971AB0}"/>
              </a:ext>
            </a:extLst>
          </p:cNvPr>
          <p:cNvSpPr/>
          <p:nvPr/>
        </p:nvSpPr>
        <p:spPr>
          <a:xfrm>
            <a:off x="10559286" y="2268875"/>
            <a:ext cx="1466069" cy="333617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200" b="1" dirty="0">
                <a:latin typeface="Century Gothic" panose="020B0502020202020204" pitchFamily="34" charset="0"/>
              </a:rPr>
              <a:t>estimativa</a:t>
            </a:r>
            <a:endParaRPr lang="pt-BR" sz="1200" b="1" dirty="0">
              <a:highlight>
                <a:srgbClr val="00FFFF"/>
              </a:highlight>
              <a:latin typeface="Century Gothic" panose="020B0502020202020204" pitchFamily="34" charset="0"/>
            </a:endParaRP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A9164436-E026-377F-F634-189CF4F0AFFF}"/>
              </a:ext>
            </a:extLst>
          </p:cNvPr>
          <p:cNvCxnSpPr/>
          <p:nvPr/>
        </p:nvCxnSpPr>
        <p:spPr>
          <a:xfrm flipH="1">
            <a:off x="10787370" y="2602492"/>
            <a:ext cx="263871" cy="34529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3831B10A-B2D2-20B3-F985-4053152DE52F}"/>
              </a:ext>
            </a:extLst>
          </p:cNvPr>
          <p:cNvGraphicFramePr>
            <a:graphicFrameLocks/>
          </p:cNvGraphicFramePr>
          <p:nvPr/>
        </p:nvGraphicFramePr>
        <p:xfrm>
          <a:off x="642928" y="1300544"/>
          <a:ext cx="10861964" cy="4608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CaixaDeTexto 1">
            <a:extLst>
              <a:ext uri="{FF2B5EF4-FFF2-40B4-BE49-F238E27FC236}">
                <a16:creationId xmlns:a16="http://schemas.microsoft.com/office/drawing/2014/main" id="{F097E9A3-B555-C30A-D8EB-628A8F3E9AD8}"/>
              </a:ext>
            </a:extLst>
          </p:cNvPr>
          <p:cNvSpPr txBox="1"/>
          <p:nvPr/>
        </p:nvSpPr>
        <p:spPr>
          <a:xfrm>
            <a:off x="1664638" y="4291875"/>
            <a:ext cx="757276" cy="283919"/>
          </a:xfrm>
          <a:prstGeom prst="rect">
            <a:avLst/>
          </a:prstGeom>
          <a:noFill/>
        </p:spPr>
        <p:txBody>
          <a:bodyPr wrap="square" rtlCol="0" anchor="b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1200" b="1" dirty="0">
                <a:solidFill>
                  <a:schemeClr val="tx1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0,41</a:t>
            </a:r>
          </a:p>
        </p:txBody>
      </p:sp>
      <p:sp>
        <p:nvSpPr>
          <p:cNvPr id="11" name="CaixaDeTexto 1">
            <a:extLst>
              <a:ext uri="{FF2B5EF4-FFF2-40B4-BE49-F238E27FC236}">
                <a16:creationId xmlns:a16="http://schemas.microsoft.com/office/drawing/2014/main" id="{F7512B2B-A489-6D70-4B62-3A2E03CCE4D4}"/>
              </a:ext>
            </a:extLst>
          </p:cNvPr>
          <p:cNvSpPr txBox="1"/>
          <p:nvPr/>
        </p:nvSpPr>
        <p:spPr>
          <a:xfrm>
            <a:off x="3564006" y="2460314"/>
            <a:ext cx="578075" cy="300068"/>
          </a:xfrm>
          <a:prstGeom prst="rect">
            <a:avLst/>
          </a:prstGeom>
          <a:noFill/>
        </p:spPr>
        <p:txBody>
          <a:bodyPr wrap="square" rtlCol="0" anchor="b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200" b="1" dirty="0">
                <a:solidFill>
                  <a:schemeClr val="tx1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1,33</a:t>
            </a:r>
          </a:p>
        </p:txBody>
      </p:sp>
      <p:sp>
        <p:nvSpPr>
          <p:cNvPr id="17" name="CaixaDeTexto 1">
            <a:extLst>
              <a:ext uri="{FF2B5EF4-FFF2-40B4-BE49-F238E27FC236}">
                <a16:creationId xmlns:a16="http://schemas.microsoft.com/office/drawing/2014/main" id="{93A1B605-FDA2-4106-FF07-392D33634ECF}"/>
              </a:ext>
            </a:extLst>
          </p:cNvPr>
          <p:cNvSpPr txBox="1"/>
          <p:nvPr/>
        </p:nvSpPr>
        <p:spPr>
          <a:xfrm>
            <a:off x="5191906" y="1713291"/>
            <a:ext cx="537025" cy="313896"/>
          </a:xfrm>
          <a:prstGeom prst="rect">
            <a:avLst/>
          </a:prstGeom>
          <a:noFill/>
        </p:spPr>
        <p:txBody>
          <a:bodyPr wrap="square" rtlCol="0" anchor="b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200" b="1" dirty="0">
                <a:solidFill>
                  <a:schemeClr val="tx1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1,71</a:t>
            </a:r>
          </a:p>
        </p:txBody>
      </p:sp>
      <p:sp>
        <p:nvSpPr>
          <p:cNvPr id="18" name="CaixaDeTexto 1">
            <a:extLst>
              <a:ext uri="{FF2B5EF4-FFF2-40B4-BE49-F238E27FC236}">
                <a16:creationId xmlns:a16="http://schemas.microsoft.com/office/drawing/2014/main" id="{55B6DA20-5D17-F944-D35A-E850544625EA}"/>
              </a:ext>
            </a:extLst>
          </p:cNvPr>
          <p:cNvSpPr txBox="1"/>
          <p:nvPr/>
        </p:nvSpPr>
        <p:spPr>
          <a:xfrm>
            <a:off x="7000095" y="1997196"/>
            <a:ext cx="537025" cy="222993"/>
          </a:xfrm>
          <a:prstGeom prst="rect">
            <a:avLst/>
          </a:prstGeom>
          <a:noFill/>
        </p:spPr>
        <p:txBody>
          <a:bodyPr wrap="square" lIns="0" tIns="0" rIns="0" bIns="0" rtlCol="0" anchor="t" anchorCtr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200" b="1" dirty="0">
                <a:solidFill>
                  <a:schemeClr val="tx1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1,59</a:t>
            </a:r>
          </a:p>
        </p:txBody>
      </p:sp>
      <p:sp>
        <p:nvSpPr>
          <p:cNvPr id="19" name="CaixaDeTexto 1">
            <a:extLst>
              <a:ext uri="{FF2B5EF4-FFF2-40B4-BE49-F238E27FC236}">
                <a16:creationId xmlns:a16="http://schemas.microsoft.com/office/drawing/2014/main" id="{4DEE2CC8-FECD-4696-2333-C355DD5CF2E9}"/>
              </a:ext>
            </a:extLst>
          </p:cNvPr>
          <p:cNvSpPr txBox="1"/>
          <p:nvPr/>
        </p:nvSpPr>
        <p:spPr>
          <a:xfrm>
            <a:off x="8627995" y="2421774"/>
            <a:ext cx="578075" cy="18071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 anchorCtr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200" b="1" dirty="0">
                <a:solidFill>
                  <a:schemeClr val="tx1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1,38</a:t>
            </a:r>
          </a:p>
        </p:txBody>
      </p:sp>
      <p:sp>
        <p:nvSpPr>
          <p:cNvPr id="20" name="CaixaDeTexto 1">
            <a:extLst>
              <a:ext uri="{FF2B5EF4-FFF2-40B4-BE49-F238E27FC236}">
                <a16:creationId xmlns:a16="http://schemas.microsoft.com/office/drawing/2014/main" id="{054D0B92-3CB2-ECD9-6C7A-01E9741D6049}"/>
              </a:ext>
            </a:extLst>
          </p:cNvPr>
          <p:cNvSpPr txBox="1"/>
          <p:nvPr/>
        </p:nvSpPr>
        <p:spPr>
          <a:xfrm>
            <a:off x="10303429" y="3319838"/>
            <a:ext cx="578075" cy="240339"/>
          </a:xfrm>
          <a:prstGeom prst="rect">
            <a:avLst/>
          </a:prstGeom>
          <a:noFill/>
        </p:spPr>
        <p:txBody>
          <a:bodyPr wrap="square" lIns="0" tIns="0" rIns="0" bIns="0" rtlCol="0" anchor="t" anchorCtr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200" b="1" dirty="0">
                <a:solidFill>
                  <a:schemeClr val="tx1"/>
                </a:solidFill>
                <a:latin typeface="Century Gothic" panose="020B0502020202020204" pitchFamily="34" charset="0"/>
                <a:cs typeface="Calibri Light" panose="020F0302020204030204" pitchFamily="34" charset="0"/>
              </a:rPr>
              <a:t>0,95</a:t>
            </a:r>
          </a:p>
        </p:txBody>
      </p:sp>
    </p:spTree>
    <p:extLst>
      <p:ext uri="{BB962C8B-B14F-4D97-AF65-F5344CB8AC3E}">
        <p14:creationId xmlns:p14="http://schemas.microsoft.com/office/powerpoint/2010/main" val="3850799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3C1D911-7328-CE85-A4DC-E9F3B0320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1C190C7C-D0A6-0D07-CA47-84BDE2457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91640" cy="685800"/>
          </a:xfrm>
          <a:prstGeom prst="rect">
            <a:avLst/>
          </a:prstGeom>
        </p:spPr>
      </p:pic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5592F45C-E662-0BF4-D481-696FEC3CB5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2983539"/>
              </p:ext>
            </p:extLst>
          </p:nvPr>
        </p:nvGraphicFramePr>
        <p:xfrm>
          <a:off x="548408" y="1157326"/>
          <a:ext cx="11095183" cy="5245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01D09F7D-D4DF-8F58-FF04-13C7AF5DAC81}"/>
              </a:ext>
            </a:extLst>
          </p:cNvPr>
          <p:cNvSpPr txBox="1"/>
          <p:nvPr/>
        </p:nvSpPr>
        <p:spPr>
          <a:xfrm>
            <a:off x="845820" y="342900"/>
            <a:ext cx="10856890" cy="9326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pt-BR" sz="2800" b="1" dirty="0">
                <a:effectLst/>
                <a:latin typeface="Century Gothic" panose="020B0502020202020204" pitchFamily="34" charset="0"/>
              </a:rPr>
              <a:t>Comportamento </a:t>
            </a:r>
            <a:r>
              <a:rPr lang="pt-BR" sz="2800" b="1" dirty="0">
                <a:latin typeface="Century Gothic" panose="020B0502020202020204" pitchFamily="34" charset="0"/>
              </a:rPr>
              <a:t>mensal da disponibilidade financeira</a:t>
            </a:r>
            <a:endParaRPr lang="pt-BR" sz="2800" b="1" dirty="0">
              <a:effectLst/>
              <a:highlight>
                <a:srgbClr val="FFFF00"/>
              </a:highlight>
              <a:latin typeface="Century Gothic" panose="020B0502020202020204" pitchFamily="34" charset="0"/>
            </a:endParaRPr>
          </a:p>
          <a:p>
            <a:pPr algn="ctr"/>
            <a:r>
              <a:rPr lang="pt-BR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Janeiro/2022 a Janeiro/2025</a:t>
            </a:r>
            <a:endParaRPr lang="pt-BR" sz="1200" dirty="0">
              <a:solidFill>
                <a:schemeClr val="bg1">
                  <a:lumMod val="65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288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FA822-9B48-F8B5-3487-16751573B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2F1143E3-51B7-5498-756B-34A81A60E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8713" y="-106100"/>
            <a:ext cx="12489426" cy="707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6169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62200-0B85-5056-E794-E7E6CD9CF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41E007D7-CDFC-0A9B-04E1-8D3D8F4E7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9775" y="0"/>
            <a:ext cx="12695904" cy="718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735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455FB-6B02-C8EB-E124-2772D1937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0ECEF6D-2312-72CB-55EA-BA9AEA421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20295"/>
            <a:ext cx="12300155" cy="673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058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8006210-9279-1892-1E2D-44280DE45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EA977D2-E493-F6F8-0604-E151C6771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29554" cy="57954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F4938D4-1E19-9D62-92C6-012C5515A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2075" y="61508"/>
            <a:ext cx="1638361" cy="188484"/>
          </a:xfrm>
          <a:prstGeom prst="rect">
            <a:avLst/>
          </a:prstGeom>
        </p:spPr>
      </p:pic>
      <p:pic>
        <p:nvPicPr>
          <p:cNvPr id="2" name="Shape-8">
            <a:extLst>
              <a:ext uri="{FF2B5EF4-FFF2-40B4-BE49-F238E27FC236}">
                <a16:creationId xmlns:a16="http://schemas.microsoft.com/office/drawing/2014/main" id="{B1843383-4673-4BC8-7A8A-D0A9688A4A2B}"/>
              </a:ext>
            </a:extLst>
          </p:cNvPr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-166025" y="6636820"/>
            <a:ext cx="12586946" cy="364265"/>
          </a:xfrm>
          <a:prstGeom prst="rect">
            <a:avLst/>
          </a:prstGeom>
        </p:spPr>
      </p:pic>
      <p:sp>
        <p:nvSpPr>
          <p:cNvPr id="9" name="Google Shape;217;p26">
            <a:extLst>
              <a:ext uri="{FF2B5EF4-FFF2-40B4-BE49-F238E27FC236}">
                <a16:creationId xmlns:a16="http://schemas.microsoft.com/office/drawing/2014/main" id="{A239B9E1-6A43-3269-38C6-0ABFCAD45228}"/>
              </a:ext>
            </a:extLst>
          </p:cNvPr>
          <p:cNvSpPr txBox="1">
            <a:spLocks/>
          </p:cNvSpPr>
          <p:nvPr/>
        </p:nvSpPr>
        <p:spPr>
          <a:xfrm>
            <a:off x="3084977" y="369642"/>
            <a:ext cx="6533323" cy="107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140" tIns="89140" rIns="89140" bIns="8914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pPr marL="0" marR="0" lvl="0" indent="0" algn="ctr" defTabSz="891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alter Turncoat"/>
              </a:rPr>
              <a:t>Tabela 2</a:t>
            </a:r>
          </a:p>
          <a:p>
            <a:pPr marL="0" marR="0" lvl="0" indent="0" algn="ctr" defTabSz="891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alter Turncoat"/>
              </a:rPr>
              <a:t>ICMS- base de incidência da cota-parte</a:t>
            </a:r>
          </a:p>
          <a:p>
            <a:pPr marL="0" marR="0" lvl="0" indent="0" algn="ctr" defTabSz="891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alter Turncoat"/>
              </a:rPr>
              <a:t> Valor efetivamente arrecadado</a:t>
            </a:r>
          </a:p>
          <a:p>
            <a:pPr marL="0" marR="0" lvl="0" indent="0" algn="ctr" defTabSz="891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tabLst/>
              <a:defRPr/>
            </a:pP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FF"/>
                </a:highlight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alter Turncoat"/>
              </a:rPr>
              <a:t>valores </a:t>
            </a:r>
            <a:r>
              <a:rPr lang="pt-BR" sz="1400" kern="0" dirty="0">
                <a:solidFill>
                  <a:schemeClr val="tx1"/>
                </a:solidFill>
                <a:highlight>
                  <a:srgbClr val="00FFFF"/>
                </a:highlight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deflacionados </a:t>
            </a:r>
            <a:r>
              <a:rPr lang="pt-BR" sz="1400" kern="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(IPCA-IBGE)</a:t>
            </a: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alter Turncoat"/>
              </a:rPr>
              <a:t>, em </a:t>
            </a:r>
            <a:r>
              <a:rPr kumimoji="0" lang="pt-BR" sz="140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alter Turncoat"/>
              </a:rPr>
              <a:t>R</a:t>
            </a:r>
            <a:r>
              <a:rPr kumimoji="0" lang="pt-BR" sz="1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alter Turncoat"/>
              </a:rPr>
              <a:t>$ milhões</a:t>
            </a:r>
          </a:p>
        </p:txBody>
      </p: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34BDC915-D847-6541-AC49-395F66D600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311866"/>
              </p:ext>
            </p:extLst>
          </p:nvPr>
        </p:nvGraphicFramePr>
        <p:xfrm>
          <a:off x="838199" y="1565469"/>
          <a:ext cx="10515599" cy="2963685"/>
        </p:xfrm>
        <a:graphic>
          <a:graphicData uri="http://schemas.openxmlformats.org/drawingml/2006/table">
            <a:tbl>
              <a:tblPr/>
              <a:tblGrid>
                <a:gridCol w="1078171">
                  <a:extLst>
                    <a:ext uri="{9D8B030D-6E8A-4147-A177-3AD203B41FA5}">
                      <a16:colId xmlns:a16="http://schemas.microsoft.com/office/drawing/2014/main" val="1960840456"/>
                    </a:ext>
                  </a:extLst>
                </a:gridCol>
                <a:gridCol w="1360746">
                  <a:extLst>
                    <a:ext uri="{9D8B030D-6E8A-4147-A177-3AD203B41FA5}">
                      <a16:colId xmlns:a16="http://schemas.microsoft.com/office/drawing/2014/main" val="540041424"/>
                    </a:ext>
                  </a:extLst>
                </a:gridCol>
                <a:gridCol w="1492430">
                  <a:extLst>
                    <a:ext uri="{9D8B030D-6E8A-4147-A177-3AD203B41FA5}">
                      <a16:colId xmlns:a16="http://schemas.microsoft.com/office/drawing/2014/main" val="2826256552"/>
                    </a:ext>
                  </a:extLst>
                </a:gridCol>
                <a:gridCol w="1360746">
                  <a:extLst>
                    <a:ext uri="{9D8B030D-6E8A-4147-A177-3AD203B41FA5}">
                      <a16:colId xmlns:a16="http://schemas.microsoft.com/office/drawing/2014/main" val="1484785583"/>
                    </a:ext>
                  </a:extLst>
                </a:gridCol>
                <a:gridCol w="1316850">
                  <a:extLst>
                    <a:ext uri="{9D8B030D-6E8A-4147-A177-3AD203B41FA5}">
                      <a16:colId xmlns:a16="http://schemas.microsoft.com/office/drawing/2014/main" val="2682809742"/>
                    </a:ext>
                  </a:extLst>
                </a:gridCol>
                <a:gridCol w="1316850">
                  <a:extLst>
                    <a:ext uri="{9D8B030D-6E8A-4147-A177-3AD203B41FA5}">
                      <a16:colId xmlns:a16="http://schemas.microsoft.com/office/drawing/2014/main" val="3877163857"/>
                    </a:ext>
                  </a:extLst>
                </a:gridCol>
                <a:gridCol w="1294903">
                  <a:extLst>
                    <a:ext uri="{9D8B030D-6E8A-4147-A177-3AD203B41FA5}">
                      <a16:colId xmlns:a16="http://schemas.microsoft.com/office/drawing/2014/main" val="2994293511"/>
                    </a:ext>
                  </a:extLst>
                </a:gridCol>
                <a:gridCol w="1294903">
                  <a:extLst>
                    <a:ext uri="{9D8B030D-6E8A-4147-A177-3AD203B41FA5}">
                      <a16:colId xmlns:a16="http://schemas.microsoft.com/office/drawing/2014/main" val="3505217873"/>
                    </a:ext>
                  </a:extLst>
                </a:gridCol>
              </a:tblGrid>
              <a:tr h="19757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ano/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2019</a:t>
                      </a:r>
                    </a:p>
                  </a:txBody>
                  <a:tcPr marL="8232" marR="8232" marT="82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effectLst/>
                          <a:latin typeface="Century Gothic" panose="020B0502020202020204" pitchFamily="34" charset="0"/>
                        </a:rPr>
                        <a:t>2020</a:t>
                      </a:r>
                    </a:p>
                  </a:txBody>
                  <a:tcPr marL="8232" marR="8232" marT="82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2021</a:t>
                      </a:r>
                    </a:p>
                  </a:txBody>
                  <a:tcPr marL="8232" marR="8232" marT="82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2022</a:t>
                      </a:r>
                    </a:p>
                  </a:txBody>
                  <a:tcPr marL="8232" marR="8232" marT="82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2023</a:t>
                      </a:r>
                    </a:p>
                  </a:txBody>
                  <a:tcPr marL="8232" marR="8232" marT="82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2024</a:t>
                      </a:r>
                    </a:p>
                  </a:txBody>
                  <a:tcPr marL="8232" marR="8232" marT="82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2025</a:t>
                      </a:r>
                    </a:p>
                  </a:txBody>
                  <a:tcPr marL="8232" marR="8232" marT="82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877319"/>
                  </a:ext>
                </a:extLst>
              </a:tr>
              <a:tr h="19757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mês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102992"/>
                  </a:ext>
                </a:extLst>
              </a:tr>
              <a:tr h="19757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Janeiro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12.699,67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12.919,20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13.538,67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14.413,91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12.611,43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13.451,94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14.184,01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2205536"/>
                  </a:ext>
                </a:extLst>
              </a:tr>
              <a:tr h="19757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Fevereiro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11.489,42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11.750,70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13.021,51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12.091,32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11.659,16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12.746,14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12.806,01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7485586"/>
                  </a:ext>
                </a:extLst>
              </a:tr>
              <a:tr h="19757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Março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11.472,37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12.021,39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13.987,19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15.048,97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12.069,71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12.687,87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13.980,80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0709300"/>
                  </a:ext>
                </a:extLst>
              </a:tr>
              <a:tr h="19757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Abril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12.133,22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10.385,29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12.827,64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13.950,11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12.543,53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14.041,18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14.225,06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35406"/>
                  </a:ext>
                </a:extLst>
              </a:tr>
              <a:tr h="19757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Maio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11.823,57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  9.022,50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13.159,01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13.962,28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11.972,08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13.948,26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13.996,29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6879015"/>
                  </a:ext>
                </a:extLst>
              </a:tr>
              <a:tr h="19757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Junho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11.493,46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  9.971,07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13.556,19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13.949,73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12.936,22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13.709,92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14.247,18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992650"/>
                  </a:ext>
                </a:extLst>
              </a:tr>
              <a:tr h="19757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Julho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11.852,12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11.305,16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14.435,95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14.435,96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12.474,16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14.429,60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14.506,84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238406"/>
                  </a:ext>
                </a:extLst>
              </a:tr>
              <a:tr h="19757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Agosto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11.844,92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12.196,99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14.507,54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14.553,17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13.021,92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14.165,15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14.648,68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77846"/>
                  </a:ext>
                </a:extLst>
              </a:tr>
              <a:tr h="19757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Setembro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12.227,77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12.940,79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14.577,56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14.359,12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13.510,81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14.559,97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14.887,67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1574809"/>
                  </a:ext>
                </a:extLst>
              </a:tr>
              <a:tr h="19757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Outubro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12.570,29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13.603,45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14.719,87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13.001,58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13.495,71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14.794,73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14.480,94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5120040"/>
                  </a:ext>
                </a:extLst>
              </a:tr>
              <a:tr h="19757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Novembro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12.639,16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14.295,56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15.126,45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13.143,50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13.310,42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14.307,57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14.297,20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8059891"/>
                  </a:ext>
                </a:extLst>
              </a:tr>
              <a:tr h="19757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Dezembro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14.384,97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   14.274,47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 16.075,49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14.373,01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14.131,05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effectLst/>
                          <a:latin typeface="Century Gothic" panose="020B0502020202020204" pitchFamily="34" charset="0"/>
                        </a:rPr>
                        <a:t>           15.001,95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15.262,17 </a:t>
                      </a:r>
                    </a:p>
                  </a:txBody>
                  <a:tcPr marL="8232" marR="8232" marT="82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1415840"/>
                  </a:ext>
                </a:extLst>
              </a:tr>
              <a:tr h="19757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Century Gothic" panose="020B0502020202020204" pitchFamily="34" charset="0"/>
                        </a:rPr>
                        <a:t>Acumulado</a:t>
                      </a:r>
                    </a:p>
                  </a:txBody>
                  <a:tcPr marL="8232" marR="8232" marT="82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Century Gothic" panose="020B0502020202020204" pitchFamily="34" charset="0"/>
                        </a:rPr>
                        <a:t>          146.630,94 </a:t>
                      </a:r>
                    </a:p>
                  </a:txBody>
                  <a:tcPr marL="8232" marR="8232" marT="82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Century Gothic" panose="020B0502020202020204" pitchFamily="34" charset="0"/>
                        </a:rPr>
                        <a:t>             144.686,58 </a:t>
                      </a:r>
                    </a:p>
                  </a:txBody>
                  <a:tcPr marL="8232" marR="8232" marT="82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Century Gothic" panose="020B0502020202020204" pitchFamily="34" charset="0"/>
                        </a:rPr>
                        <a:t>          169.533,07 </a:t>
                      </a:r>
                    </a:p>
                  </a:txBody>
                  <a:tcPr marL="8232" marR="8232" marT="82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Century Gothic" panose="020B0502020202020204" pitchFamily="34" charset="0"/>
                        </a:rPr>
                        <a:t>         167.282,65 </a:t>
                      </a:r>
                    </a:p>
                  </a:txBody>
                  <a:tcPr marL="8232" marR="8232" marT="82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Century Gothic" panose="020B0502020202020204" pitchFamily="34" charset="0"/>
                        </a:rPr>
                        <a:t>         153.736,20 </a:t>
                      </a:r>
                    </a:p>
                  </a:txBody>
                  <a:tcPr marL="8232" marR="8232" marT="82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effectLst/>
                          <a:latin typeface="Century Gothic" panose="020B0502020202020204" pitchFamily="34" charset="0"/>
                        </a:rPr>
                        <a:t>         167.844,26 </a:t>
                      </a:r>
                    </a:p>
                  </a:txBody>
                  <a:tcPr marL="8232" marR="8232" marT="82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effectLst/>
                          <a:latin typeface="Century Gothic" panose="020B0502020202020204" pitchFamily="34" charset="0"/>
                        </a:rPr>
                        <a:t>           14.184,01 </a:t>
                      </a:r>
                    </a:p>
                  </a:txBody>
                  <a:tcPr marL="8232" marR="8232" marT="82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637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22987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16812-AF89-61C0-7731-330157211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AD8C2F2C-5F47-B0DD-6E64-627C6F5FD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2" y="-1"/>
            <a:ext cx="12135702" cy="621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565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43A04-BB54-B810-0996-D8724B463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9A5711E-FDBA-B5E6-89F7-FD120689B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12388645" cy="690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33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FF670-DAF5-1990-B537-02E33CD56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B95FFD60-CDCC-249A-B7EF-97F4B619E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8432" y="-114448"/>
            <a:ext cx="12518922" cy="708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8785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2A2CF-4EDE-66C1-C48C-22CC0E5DD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AD4BC905-C1D6-5B30-4C50-C04442CB5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23174" cy="620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48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11B87-CC58-9C52-D72E-EFB029761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0ADC36D7-E5B9-B70E-7942-FBA468733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0446" y="-98313"/>
            <a:ext cx="12427775" cy="703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290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13776-083F-B9EE-2490-C26AA7326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F9B565B-5AAB-9047-0899-FCE67B69D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965858" cy="693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8479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BA0932E-015B-2EBB-A795-9A208EAAD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61" y="83363"/>
            <a:ext cx="12071032" cy="538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02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61EAA-65D9-F975-AC6B-6040AC22F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AACA03F1-D9E8-C27C-0AD7-4E0228018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78" y="0"/>
            <a:ext cx="11046941" cy="586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207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CB161-EEFC-95EE-1165-8D14A24D7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5EB806B-A08D-DEE9-30D4-DCF80CD9D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015019" cy="589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729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16671-0EA6-63C6-DE2D-0D16DC9E7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9144C46-94EB-6C66-D46F-384B3CBEA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93" y="191752"/>
            <a:ext cx="11083247" cy="610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3267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B3F9E-8937-B2AF-E1B9-754B20166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5DB8DF3-70B6-C44B-B34D-3B50EB1639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79547" y="0"/>
            <a:ext cx="10432906" cy="589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842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19E3A-E921-2543-CD8B-93BFF035E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9EB40BBA-DDD6-6F6A-65E2-40A15CCA7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91640" cy="685800"/>
          </a:xfrm>
          <a:prstGeom prst="rect">
            <a:avLst/>
          </a:prstGeom>
        </p:spPr>
      </p:pic>
      <p:sp>
        <p:nvSpPr>
          <p:cNvPr id="5" name="Espaço Reservado para Conteúdo 3">
            <a:extLst>
              <a:ext uri="{FF2B5EF4-FFF2-40B4-BE49-F238E27FC236}">
                <a16:creationId xmlns:a16="http://schemas.microsoft.com/office/drawing/2014/main" id="{ECD5A61B-0D2F-C63E-234F-866A5042B08B}"/>
              </a:ext>
            </a:extLst>
          </p:cNvPr>
          <p:cNvSpPr txBox="1">
            <a:spLocks/>
          </p:cNvSpPr>
          <p:nvPr/>
        </p:nvSpPr>
        <p:spPr>
          <a:xfrm>
            <a:off x="3062748" y="2562159"/>
            <a:ext cx="6066503" cy="10856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pt-BR" sz="1400" dirty="0">
                <a:solidFill>
                  <a:prstClr val="black"/>
                </a:solidFill>
                <a:latin typeface="Sniglet" pitchFamily="82" charset="0"/>
                <a:ea typeface="Bodoni Ornaments" pitchFamily="2" charset="0"/>
              </a:rPr>
              <a:t>OBRIGADO</a:t>
            </a:r>
          </a:p>
          <a:p>
            <a:pPr lvl="0" algn="ctr">
              <a:lnSpc>
                <a:spcPct val="100000"/>
              </a:lnSpc>
              <a:spcBef>
                <a:spcPts val="400"/>
              </a:spcBef>
              <a:defRPr/>
            </a:pPr>
            <a:r>
              <a:rPr lang="pt-BR" sz="1400" dirty="0">
                <a:solidFill>
                  <a:prstClr val="black"/>
                </a:solidFill>
                <a:latin typeface="Sniglet" pitchFamily="82" charset="0"/>
                <a:ea typeface="Bodoni Ornaments" pitchFamily="2" charset="0"/>
              </a:rPr>
              <a:t>APE/PROPEG</a:t>
            </a:r>
          </a:p>
          <a:p>
            <a:pPr lvl="0" algn="ctr">
              <a:lnSpc>
                <a:spcPct val="100000"/>
              </a:lnSpc>
              <a:spcBef>
                <a:spcPts val="400"/>
              </a:spcBef>
              <a:defRPr/>
            </a:pPr>
            <a:r>
              <a:rPr lang="pt-BR" sz="1400" dirty="0">
                <a:solidFill>
                  <a:prstClr val="black"/>
                </a:solidFill>
                <a:latin typeface="Sniglet" pitchFamily="82" charset="0"/>
                <a:ea typeface="Bodoni Ornaments" pitchFamily="2" charset="0"/>
              </a:rPr>
              <a:t>REITORIA DA UNESP</a:t>
            </a:r>
          </a:p>
        </p:txBody>
      </p:sp>
    </p:spTree>
    <p:extLst>
      <p:ext uri="{BB962C8B-B14F-4D97-AF65-F5344CB8AC3E}">
        <p14:creationId xmlns:p14="http://schemas.microsoft.com/office/powerpoint/2010/main" val="3614211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Post-treatment">
          <a:extLst>
            <a:ext uri="{FF2B5EF4-FFF2-40B4-BE49-F238E27FC236}">
              <a16:creationId xmlns:a16="http://schemas.microsoft.com/office/drawing/2014/main" id="{6DED6B8B-0DF7-7C10-31B3-3162F676B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ape-8">
            <a:extLst>
              <a:ext uri="{FF2B5EF4-FFF2-40B4-BE49-F238E27FC236}">
                <a16:creationId xmlns:a16="http://schemas.microsoft.com/office/drawing/2014/main" id="{B5AB7A4E-2526-6A2F-7DE5-A79C597CC123}"/>
              </a:ext>
            </a:extLst>
          </p:cNvPr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-166025" y="6636820"/>
            <a:ext cx="12586946" cy="36426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02EB5E75-CBFC-3CC6-B255-C1564CFB2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1642" y="44796"/>
            <a:ext cx="1040258" cy="339215"/>
          </a:xfrm>
          <a:prstGeom prst="rect">
            <a:avLst/>
          </a:prstGeom>
        </p:spPr>
      </p:pic>
      <p:pic>
        <p:nvPicPr>
          <p:cNvPr id="13" name="Oliver Sjöström">
            <a:extLst>
              <a:ext uri="{FF2B5EF4-FFF2-40B4-BE49-F238E27FC236}">
                <a16:creationId xmlns:a16="http://schemas.microsoft.com/office/drawing/2014/main" id="{2B2AC30A-425B-0241-9AAF-615B1533C7F0}"/>
              </a:ext>
            </a:extLst>
          </p:cNvPr>
          <p:cNvPicPr/>
          <p:nvPr/>
        </p:nvPicPr>
        <p:blipFill rotWithShape="1">
          <a:blip r:embed="rId5"/>
          <a:stretch>
            <a:fillRect/>
          </a:stretch>
        </p:blipFill>
        <p:spPr>
          <a:xfrm>
            <a:off x="-469" y="-190442"/>
            <a:ext cx="1146690" cy="100181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6F258CCC-5267-962D-BA3E-DCD6F4C2C3A7}"/>
              </a:ext>
            </a:extLst>
          </p:cNvPr>
          <p:cNvSpPr/>
          <p:nvPr/>
        </p:nvSpPr>
        <p:spPr>
          <a:xfrm>
            <a:off x="1073467" y="188435"/>
            <a:ext cx="9852337" cy="1588925"/>
          </a:xfrm>
          <a:prstGeom prst="rect">
            <a:avLst/>
          </a:prstGeom>
        </p:spPr>
        <p:txBody>
          <a:bodyPr spcFirstLastPara="0" lIns="213991" tIns="213991" rIns="213991" bIns="0" anchor="t"/>
          <a:lstStyle/>
          <a:p>
            <a:pPr algn="ctr" defTabSz="856793" hangingPunct="0"/>
            <a:r>
              <a:rPr lang="pt-BR" sz="3600" b="1" dirty="0">
                <a:latin typeface="Montserrat" pitchFamily="2" charset="77"/>
                <a:cs typeface="Cavolini" panose="03000502040302020204" pitchFamily="66" charset="0"/>
              </a:rPr>
              <a:t>Resumo do fluxo de caixa 2014-2024</a:t>
            </a:r>
          </a:p>
          <a:p>
            <a:pPr algn="ctr" defTabSz="856793" hangingPunct="0"/>
            <a:r>
              <a:rPr lang="pt-BR" sz="1600" i="1" dirty="0">
                <a:latin typeface="Montserrat" pitchFamily="2" charset="77"/>
                <a:cs typeface="Cavolini" panose="03000502040302020204" pitchFamily="66" charset="0"/>
              </a:rPr>
              <a:t>valores em R$1,00</a:t>
            </a:r>
          </a:p>
          <a:p>
            <a:pPr algn="ctr" defTabSz="856793" hangingPunct="0"/>
            <a:r>
              <a:rPr lang="pt-BR" sz="1600" i="1" dirty="0">
                <a:latin typeface="Montserrat" pitchFamily="2" charset="77"/>
                <a:cs typeface="Cavolini" panose="03000502040302020204" pitchFamily="66" charset="0"/>
              </a:rPr>
              <a:t>(fonte: Balanço orçamentário, financeiro e patrimonial)</a:t>
            </a:r>
            <a:endParaRPr lang="pt-BR" sz="2800" i="1" dirty="0">
              <a:solidFill>
                <a:srgbClr val="3B403F"/>
              </a:solidFill>
              <a:latin typeface="Montserrat" pitchFamily="2" charset="77"/>
              <a:cs typeface="Montserrat"/>
            </a:endParaRP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C88B3AE1-29DB-624E-0BC9-A61A9FB953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68" y="1813180"/>
            <a:ext cx="11697909" cy="798045"/>
          </a:xfrm>
          <a:prstGeom prst="rect">
            <a:avLst/>
          </a:prstGeom>
        </p:spPr>
      </p:pic>
      <p:sp>
        <p:nvSpPr>
          <p:cNvPr id="33" name="Chave Esquerda 32">
            <a:extLst>
              <a:ext uri="{FF2B5EF4-FFF2-40B4-BE49-F238E27FC236}">
                <a16:creationId xmlns:a16="http://schemas.microsoft.com/office/drawing/2014/main" id="{90BED4F5-EFDA-5CCA-EB34-88AC92679008}"/>
              </a:ext>
            </a:extLst>
          </p:cNvPr>
          <p:cNvSpPr/>
          <p:nvPr/>
        </p:nvSpPr>
        <p:spPr>
          <a:xfrm rot="16200000">
            <a:off x="8301440" y="1530719"/>
            <a:ext cx="252248" cy="2450969"/>
          </a:xfrm>
          <a:prstGeom prst="leftBrace">
            <a:avLst/>
          </a:prstGeom>
          <a:noFill/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Google Shape;217;p26">
            <a:extLst>
              <a:ext uri="{FF2B5EF4-FFF2-40B4-BE49-F238E27FC236}">
                <a16:creationId xmlns:a16="http://schemas.microsoft.com/office/drawing/2014/main" id="{267F63A4-1C70-13D5-C0A7-0E84E0B167B5}"/>
              </a:ext>
            </a:extLst>
          </p:cNvPr>
          <p:cNvSpPr txBox="1">
            <a:spLocks/>
          </p:cNvSpPr>
          <p:nvPr/>
        </p:nvSpPr>
        <p:spPr>
          <a:xfrm>
            <a:off x="7466028" y="2882328"/>
            <a:ext cx="1649691" cy="2111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140" tIns="89140" rIns="89140" bIns="8914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pPr lvl="0" algn="l" defTabSz="891433">
              <a:defRPr/>
            </a:pPr>
            <a:r>
              <a:rPr lang="pt-BR" sz="1200" kern="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Pandemia, lei complementar 173, PIB positivo e crescimento real do ICMS em </a:t>
            </a:r>
            <a:r>
              <a:rPr lang="pt-BR" sz="1200" kern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2021</a:t>
            </a:r>
            <a:r>
              <a:rPr lang="pt-BR" sz="1200" kern="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1200" kern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2022</a:t>
            </a:r>
            <a:r>
              <a:rPr lang="pt-BR" sz="1200" kern="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,abono indenizatório ($360mi) segundo semestre, diminuição na alíquota.</a:t>
            </a:r>
            <a:endParaRPr kumimoji="0" lang="pt-BR" sz="105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Walter Turncoat"/>
            </a:endParaRPr>
          </a:p>
        </p:txBody>
      </p:sp>
      <p:sp>
        <p:nvSpPr>
          <p:cNvPr id="38" name="Google Shape;217;p26">
            <a:extLst>
              <a:ext uri="{FF2B5EF4-FFF2-40B4-BE49-F238E27FC236}">
                <a16:creationId xmlns:a16="http://schemas.microsoft.com/office/drawing/2014/main" id="{57D0BC16-457A-EDD1-A244-7FB2E59FF774}"/>
              </a:ext>
            </a:extLst>
          </p:cNvPr>
          <p:cNvSpPr txBox="1">
            <a:spLocks/>
          </p:cNvSpPr>
          <p:nvPr/>
        </p:nvSpPr>
        <p:spPr>
          <a:xfrm>
            <a:off x="9653050" y="3144452"/>
            <a:ext cx="2224724" cy="184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140" tIns="89140" rIns="89140" bIns="8914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pPr lvl="0" algn="just" defTabSz="891433">
              <a:defRPr/>
            </a:pPr>
            <a:r>
              <a:rPr lang="pt-BR" sz="1100" kern="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Queda no ICMS em </a:t>
            </a:r>
            <a:r>
              <a:rPr lang="pt-BR" sz="1100" kern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2023</a:t>
            </a:r>
            <a:r>
              <a:rPr lang="pt-BR" sz="1100" kern="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(inclusive, em termos nominais), reajuste salarial acima da inflação (10,51%), duas referências (10,25%) em setembro. </a:t>
            </a:r>
            <a:r>
              <a:rPr lang="pt-BR" sz="1100" kern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2024: </a:t>
            </a:r>
            <a:r>
              <a:rPr lang="pt-BR" sz="1100" kern="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crescimento real de 9.18% do ICMS, duas referências sendo uma em julho e outra em dezembro. </a:t>
            </a:r>
          </a:p>
          <a:p>
            <a:pPr lvl="0" algn="just" defTabSz="891433">
              <a:defRPr/>
            </a:pPr>
            <a:r>
              <a:rPr kumimoji="0" lang="pt-BR" sz="11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alter Turncoat"/>
              </a:rPr>
              <a:t>250 milhões em investimento + 25 milhões do Prêmio.</a:t>
            </a:r>
            <a:endParaRPr kumimoji="0" lang="pt-BR" sz="100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Walter Turncoat"/>
            </a:endParaRPr>
          </a:p>
        </p:txBody>
      </p:sp>
      <p:sp>
        <p:nvSpPr>
          <p:cNvPr id="39" name="Chave Esquerda 38">
            <a:extLst>
              <a:ext uri="{FF2B5EF4-FFF2-40B4-BE49-F238E27FC236}">
                <a16:creationId xmlns:a16="http://schemas.microsoft.com/office/drawing/2014/main" id="{20A22D01-CDF6-83BD-2E3A-D440438898A6}"/>
              </a:ext>
            </a:extLst>
          </p:cNvPr>
          <p:cNvSpPr/>
          <p:nvPr/>
        </p:nvSpPr>
        <p:spPr>
          <a:xfrm rot="16200000">
            <a:off x="10677675" y="2171058"/>
            <a:ext cx="288589" cy="1206631"/>
          </a:xfrm>
          <a:prstGeom prst="leftBrace">
            <a:avLst/>
          </a:prstGeom>
          <a:noFill/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42" name="Tabela 41">
            <a:extLst>
              <a:ext uri="{FF2B5EF4-FFF2-40B4-BE49-F238E27FC236}">
                <a16:creationId xmlns:a16="http://schemas.microsoft.com/office/drawing/2014/main" id="{CEAFC0B7-11F8-F570-06F5-776BA8624E2F}"/>
              </a:ext>
            </a:extLst>
          </p:cNvPr>
          <p:cNvGraphicFramePr>
            <a:graphicFrameLocks noGrp="1"/>
          </p:cNvGraphicFramePr>
          <p:nvPr/>
        </p:nvGraphicFramePr>
        <p:xfrm>
          <a:off x="1327021" y="2990101"/>
          <a:ext cx="3056444" cy="2794000"/>
        </p:xfrm>
        <a:graphic>
          <a:graphicData uri="http://schemas.openxmlformats.org/drawingml/2006/table">
            <a:tbl>
              <a:tblPr firstRow="1" bandRow="1"/>
              <a:tblGrid>
                <a:gridCol w="460215">
                  <a:extLst>
                    <a:ext uri="{9D8B030D-6E8A-4147-A177-3AD203B41FA5}">
                      <a16:colId xmlns:a16="http://schemas.microsoft.com/office/drawing/2014/main" val="2265030896"/>
                    </a:ext>
                  </a:extLst>
                </a:gridCol>
                <a:gridCol w="560038">
                  <a:extLst>
                    <a:ext uri="{9D8B030D-6E8A-4147-A177-3AD203B41FA5}">
                      <a16:colId xmlns:a16="http://schemas.microsoft.com/office/drawing/2014/main" val="3093262617"/>
                    </a:ext>
                  </a:extLst>
                </a:gridCol>
                <a:gridCol w="612742">
                  <a:extLst>
                    <a:ext uri="{9D8B030D-6E8A-4147-A177-3AD203B41FA5}">
                      <a16:colId xmlns:a16="http://schemas.microsoft.com/office/drawing/2014/main" val="171037098"/>
                    </a:ext>
                  </a:extLst>
                </a:gridCol>
                <a:gridCol w="605951">
                  <a:extLst>
                    <a:ext uri="{9D8B030D-6E8A-4147-A177-3AD203B41FA5}">
                      <a16:colId xmlns:a16="http://schemas.microsoft.com/office/drawing/2014/main" val="2488667325"/>
                    </a:ext>
                  </a:extLst>
                </a:gridCol>
                <a:gridCol w="817498">
                  <a:extLst>
                    <a:ext uri="{9D8B030D-6E8A-4147-A177-3AD203B41FA5}">
                      <a16:colId xmlns:a16="http://schemas.microsoft.com/office/drawing/2014/main" val="2749435649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l" fontAlgn="t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ICMS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INFLAÇÃO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REAJ.SAL.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316090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-3,67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242327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-5,46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0743868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-8,38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452020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659677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315555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43738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580578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370093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802900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769126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101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6027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6DFD2C7-0E51-2D5C-1250-1487DBD4F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176B2B73-A344-FFE3-0F41-172501FAB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91640" cy="685800"/>
          </a:xfrm>
          <a:prstGeom prst="rect">
            <a:avLst/>
          </a:prstGeom>
        </p:spPr>
      </p:pic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04B1D648-5E67-C052-D678-181E27CF49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0738008"/>
              </p:ext>
            </p:extLst>
          </p:nvPr>
        </p:nvGraphicFramePr>
        <p:xfrm>
          <a:off x="329381" y="812390"/>
          <a:ext cx="11533238" cy="6415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A4D326A4-86E9-7E44-E649-E6F15AA7B03B}"/>
              </a:ext>
            </a:extLst>
          </p:cNvPr>
          <p:cNvSpPr txBox="1"/>
          <p:nvPr/>
        </p:nvSpPr>
        <p:spPr>
          <a:xfrm>
            <a:off x="1691640" y="126590"/>
            <a:ext cx="9625781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pt-BR" sz="1600" b="1" dirty="0">
                <a:highlight>
                  <a:srgbClr val="FFFF00"/>
                </a:highlight>
                <a:latin typeface="Century Gothic" panose="020B0502020202020204" pitchFamily="34" charset="0"/>
              </a:rPr>
              <a:t>Tendência linear da arrecadação do ICMS e dos gastos com diárias</a:t>
            </a:r>
            <a:endParaRPr lang="pt-BR" sz="1600" b="1" dirty="0">
              <a:effectLst/>
              <a:highlight>
                <a:srgbClr val="FFFF00"/>
              </a:highlight>
              <a:latin typeface="Century Gothic" panose="020B0502020202020204" pitchFamily="34" charset="0"/>
            </a:endParaRPr>
          </a:p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Janeiro/2020 a Janeiro/2025</a:t>
            </a:r>
            <a:endParaRPr lang="pt-BR" sz="1600" dirty="0">
              <a:solidFill>
                <a:schemeClr val="bg1">
                  <a:lumMod val="65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4DABE6F-3751-1FBE-95DB-C40A2F0775B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326" t="6167" r="28213"/>
          <a:stretch/>
        </p:blipFill>
        <p:spPr>
          <a:xfrm>
            <a:off x="2458065" y="1582993"/>
            <a:ext cx="1022554" cy="131383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81552B3-3A3B-C01B-39A1-AC60FDFDF348}"/>
              </a:ext>
            </a:extLst>
          </p:cNvPr>
          <p:cNvSpPr txBox="1"/>
          <p:nvPr/>
        </p:nvSpPr>
        <p:spPr>
          <a:xfrm>
            <a:off x="2182273" y="1498190"/>
            <a:ext cx="1258036" cy="15072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pt-BR" sz="1000" dirty="0">
                <a:latin typeface="Century Gothic" panose="020B0502020202020204" pitchFamily="34" charset="0"/>
              </a:rPr>
              <a:t>2021</a:t>
            </a:r>
          </a:p>
          <a:p>
            <a:pPr algn="just">
              <a:lnSpc>
                <a:spcPct val="170000"/>
              </a:lnSpc>
            </a:pPr>
            <a:r>
              <a:rPr lang="pt-BR" sz="1000" dirty="0">
                <a:effectLst/>
                <a:latin typeface="Century Gothic" panose="020B0502020202020204" pitchFamily="34" charset="0"/>
              </a:rPr>
              <a:t>20</a:t>
            </a:r>
            <a:r>
              <a:rPr lang="pt-BR" sz="1000" dirty="0">
                <a:latin typeface="Century Gothic" panose="020B0502020202020204" pitchFamily="34" charset="0"/>
              </a:rPr>
              <a:t>22</a:t>
            </a:r>
          </a:p>
          <a:p>
            <a:pPr algn="just">
              <a:lnSpc>
                <a:spcPct val="170000"/>
              </a:lnSpc>
            </a:pPr>
            <a:r>
              <a:rPr lang="pt-BR" sz="1000" dirty="0">
                <a:effectLst/>
                <a:latin typeface="Century Gothic" panose="020B0502020202020204" pitchFamily="34" charset="0"/>
              </a:rPr>
              <a:t>2023</a:t>
            </a:r>
          </a:p>
          <a:p>
            <a:pPr algn="just">
              <a:lnSpc>
                <a:spcPct val="170000"/>
              </a:lnSpc>
            </a:pPr>
            <a:r>
              <a:rPr lang="pt-BR" sz="1000" dirty="0">
                <a:latin typeface="Century Gothic" panose="020B0502020202020204" pitchFamily="34" charset="0"/>
              </a:rPr>
              <a:t>2024</a:t>
            </a:r>
          </a:p>
          <a:p>
            <a:pPr algn="just">
              <a:lnSpc>
                <a:spcPct val="170000"/>
              </a:lnSpc>
            </a:pPr>
            <a:r>
              <a:rPr lang="pt-BR" sz="1000" dirty="0">
                <a:effectLst/>
                <a:latin typeface="Century Gothic" panose="020B0502020202020204" pitchFamily="34" charset="0"/>
              </a:rPr>
              <a:t>2025(jan.)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1ED9655-A559-8D0D-5BE2-69CDE3108AAB}"/>
              </a:ext>
            </a:extLst>
          </p:cNvPr>
          <p:cNvSpPr txBox="1"/>
          <p:nvPr/>
        </p:nvSpPr>
        <p:spPr>
          <a:xfrm>
            <a:off x="1455667" y="991827"/>
            <a:ext cx="2860694" cy="5911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170000"/>
              </a:lnSpc>
            </a:pPr>
            <a:r>
              <a:rPr lang="pt-BR" sz="1000" dirty="0">
                <a:latin typeface="Century Gothic" panose="020B0502020202020204" pitchFamily="34" charset="0"/>
              </a:rPr>
              <a:t>Partic. Relativa dos gastos diárias sobre o total do custeio</a:t>
            </a:r>
            <a:endParaRPr lang="pt-BR" sz="1000" dirty="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351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EC243DE-3295-2207-1A7B-46482AAF0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CD324AD6-24E5-ACAB-F2F9-9BEDF814D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91640" cy="685800"/>
          </a:xfrm>
          <a:prstGeom prst="rect">
            <a:avLst/>
          </a:prstGeom>
        </p:spPr>
      </p:pic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AE89E92E-98F7-CC0A-E264-997ECAA428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7876405"/>
              </p:ext>
            </p:extLst>
          </p:nvPr>
        </p:nvGraphicFramePr>
        <p:xfrm>
          <a:off x="329381" y="711609"/>
          <a:ext cx="11533238" cy="6415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DE7192DC-6BF1-1937-1E57-403191B8167D}"/>
              </a:ext>
            </a:extLst>
          </p:cNvPr>
          <p:cNvSpPr txBox="1"/>
          <p:nvPr/>
        </p:nvSpPr>
        <p:spPr>
          <a:xfrm>
            <a:off x="1005729" y="146254"/>
            <a:ext cx="1085689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pt-BR" sz="1600" b="1" dirty="0">
                <a:effectLst/>
                <a:latin typeface="Century Gothic" panose="020B0502020202020204" pitchFamily="34" charset="0"/>
              </a:rPr>
              <a:t>Comportamento </a:t>
            </a:r>
            <a:r>
              <a:rPr lang="pt-BR" sz="1600" b="1" dirty="0">
                <a:latin typeface="Century Gothic" panose="020B0502020202020204" pitchFamily="34" charset="0"/>
              </a:rPr>
              <a:t>mensal do ICMS (cota-parte) e dos gastos com diárias</a:t>
            </a:r>
            <a:endParaRPr lang="pt-BR" sz="1600" b="1" dirty="0">
              <a:effectLst/>
              <a:highlight>
                <a:srgbClr val="FFFF00"/>
              </a:highlight>
              <a:latin typeface="Century Gothic" panose="020B0502020202020204" pitchFamily="34" charset="0"/>
            </a:endParaRPr>
          </a:p>
          <a:p>
            <a:pPr algn="ctr"/>
            <a:r>
              <a:rPr lang="pt-BR" sz="16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Janeiro/2020 a Janeiro/2025</a:t>
            </a:r>
            <a:endParaRPr lang="pt-BR" sz="1600" dirty="0">
              <a:solidFill>
                <a:schemeClr val="bg1">
                  <a:lumMod val="65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282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 Light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59150</TotalTime>
  <Words>1784</Words>
  <Application>Microsoft Office PowerPoint</Application>
  <PresentationFormat>Widescreen</PresentationFormat>
  <Paragraphs>557</Paragraphs>
  <Slides>48</Slides>
  <Notes>32</Notes>
  <HiddenSlides>14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48</vt:i4>
      </vt:variant>
    </vt:vector>
  </HeadingPairs>
  <TitlesOfParts>
    <vt:vector size="57" baseType="lpstr">
      <vt:lpstr>Arial</vt:lpstr>
      <vt:lpstr>Calibri</vt:lpstr>
      <vt:lpstr>Calibri Light</vt:lpstr>
      <vt:lpstr>Century Gothic</vt:lpstr>
      <vt:lpstr>Futura Medium</vt:lpstr>
      <vt:lpstr>Montserrat</vt:lpstr>
      <vt:lpstr>Sniglet</vt:lpstr>
      <vt:lpstr>Walter Turncoat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Rogerio Buccelli</dc:creator>
  <cp:lastModifiedBy>Bahiji Haje</cp:lastModifiedBy>
  <cp:revision>2203</cp:revision>
  <cp:lastPrinted>2024-09-10T20:02:09Z</cp:lastPrinted>
  <dcterms:created xsi:type="dcterms:W3CDTF">2021-02-05T18:11:38Z</dcterms:created>
  <dcterms:modified xsi:type="dcterms:W3CDTF">2025-02-20T16:36:31Z</dcterms:modified>
</cp:coreProperties>
</file>